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8" r:id="rId2"/>
    <p:sldId id="307" r:id="rId3"/>
    <p:sldId id="308" r:id="rId4"/>
    <p:sldId id="309" r:id="rId5"/>
    <p:sldId id="310" r:id="rId6"/>
    <p:sldId id="311" r:id="rId7"/>
    <p:sldId id="312" r:id="rId8"/>
    <p:sldId id="313" r:id="rId9"/>
    <p:sldId id="314" r:id="rId10"/>
    <p:sldId id="315" r:id="rId11"/>
    <p:sldId id="316" r:id="rId12"/>
    <p:sldId id="318" r:id="rId13"/>
    <p:sldId id="319" r:id="rId14"/>
    <p:sldId id="320" r:id="rId15"/>
    <p:sldId id="321" r:id="rId16"/>
    <p:sldId id="322" r:id="rId17"/>
    <p:sldId id="323" r:id="rId18"/>
    <p:sldId id="325" r:id="rId19"/>
    <p:sldId id="326" r:id="rId20"/>
    <p:sldId id="327" r:id="rId21"/>
    <p:sldId id="328" r:id="rId22"/>
    <p:sldId id="329" r:id="rId23"/>
    <p:sldId id="330" r:id="rId24"/>
    <p:sldId id="33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C4EA"/>
    <a:srgbClr val="B2C3EA"/>
    <a:srgbClr val="AED6EE"/>
    <a:srgbClr val="B0DEEC"/>
    <a:srgbClr val="ACD6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5405" autoAdjust="0"/>
  </p:normalViewPr>
  <p:slideViewPr>
    <p:cSldViewPr snapToGrid="0">
      <p:cViewPr varScale="1">
        <p:scale>
          <a:sx n="72" d="100"/>
          <a:sy n="72" d="100"/>
        </p:scale>
        <p:origin x="498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581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082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13E4C0-547D-408B-9967-5A8979C16DB9}" type="datetimeFigureOut">
              <a:rPr lang="en-US" smtClean="0"/>
              <a:t>2/21/2017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48D218-18D5-4C1B-AA36-C85DE7659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656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8D218-18D5-4C1B-AA36-C85DE76596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154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Content source: “Up to their necks in it; India and pollution,” </a:t>
            </a:r>
            <a:r>
              <a:rPr lang="en-US" u="sng"/>
              <a:t>The Economist</a:t>
            </a:r>
            <a:r>
              <a:rPr lang="en-US"/>
              <a:t>, July 29, 2008</a:t>
            </a:r>
          </a:p>
          <a:p>
            <a:pPr eaLnBrk="1" hangingPunct="1">
              <a:spcBef>
                <a:spcPct val="0"/>
              </a:spcBef>
            </a:pPr>
            <a:endParaRPr lang="en-US"/>
          </a:p>
          <a:p>
            <a:pPr eaLnBrk="1" hangingPunct="1">
              <a:spcBef>
                <a:spcPct val="0"/>
              </a:spcBef>
            </a:pPr>
            <a:r>
              <a:rPr lang="en-US"/>
              <a:t>Photo source: Daylife.com, Nov. 10, 2008 &lt;http://www.daylife.com/photo/02gz9Ch7DvftM&gt; July 29, 2009.</a:t>
            </a:r>
          </a:p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EB35A2D-AC13-4F49-A969-1DDCD3CE5E4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533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Content source: Barua and Hubacek, “Water Pollution and Economic Growth: An Environmental Kuznets Curve Analysis at the Watershed and State Level.”  </a:t>
            </a:r>
            <a:r>
              <a:rPr lang="en-US" u="sng"/>
              <a:t>International Journal of Ecological Economics and Statistics</a:t>
            </a:r>
            <a:r>
              <a:rPr lang="en-US"/>
              <a:t>, Winter 2008, Vol. 10 No. W08.</a:t>
            </a:r>
          </a:p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A355BF3-2E86-4006-ADE2-9671E55387E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21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Content source: Shiferaw, Wani and Rao.  “Irrigation Investments and Groundwater Depletion in India Semi-Arid Villages: The Effect of Alternative Water Pricing Regimes,” Working Paper Series no. 17.  Patancheru 502 324 Andhra Pradesh, India: ICRISAT.  24pp.</a:t>
            </a:r>
          </a:p>
          <a:p>
            <a:pPr eaLnBrk="1" hangingPunct="1">
              <a:spcBef>
                <a:spcPct val="0"/>
              </a:spcBef>
            </a:pPr>
            <a:endParaRPr lang="en-US"/>
          </a:p>
          <a:p>
            <a:pPr eaLnBrk="1" hangingPunct="1">
              <a:spcBef>
                <a:spcPct val="0"/>
              </a:spcBef>
            </a:pPr>
            <a:r>
              <a:rPr lang="en-US"/>
              <a:t>Photo Source: Reema, “A model Asian neighbor,” The Langarhall, Dec. 27 2007. &lt;http://www.bing.com/images/search?q=India+irrigation&amp;go=&amp;form=QBIR&amp;qs=n#focal=28a9e86809cfa456eda065d9930b9b83&amp;furl=http%3A%2F%2Fthelangarhall.com%2Fwp-content%2Fuploads%2F2007%2F12%2Fbiopact_punjab_irrigation.jpg&gt; July 29, 2009.</a:t>
            </a:r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581B74D-9351-4B3C-82A3-1B847559AC6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74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Content source: “Up to their necks in it; India and pollution,” </a:t>
            </a:r>
            <a:r>
              <a:rPr lang="en-US" u="sng"/>
              <a:t>The Economist</a:t>
            </a:r>
            <a:r>
              <a:rPr lang="en-US"/>
              <a:t>, July 29, 2008</a:t>
            </a:r>
          </a:p>
          <a:p>
            <a:pPr eaLnBrk="1" hangingPunct="1">
              <a:spcBef>
                <a:spcPct val="0"/>
              </a:spcBef>
            </a:pPr>
            <a:endParaRPr lang="en-US"/>
          </a:p>
          <a:p>
            <a:pPr eaLnBrk="1" hangingPunct="1">
              <a:spcBef>
                <a:spcPct val="0"/>
              </a:spcBef>
            </a:pPr>
            <a:r>
              <a:rPr lang="en-US"/>
              <a:t>Photo source: Benissen, Paul “Pilgrims Making Pura or Blessing at Sangam, Sacred Meeting Place of Three Sacred Rivers, India” Allposters.com &lt;https://www.allposters.com/-sp/Pilgrims-Making-Pura-or-Blessing-at-Sangam-Sacred-Meeting-Place-of-Three-Sacred-Rivers-India-Posters_i3636215_.htm&gt; July 29, 2009.</a:t>
            </a:r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EBE2CA7-976B-4B56-B489-58716F319E0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51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Content source: “Up to their necks in it; India and pollution,” </a:t>
            </a:r>
            <a:r>
              <a:rPr lang="en-US" u="sng"/>
              <a:t>The Economist</a:t>
            </a:r>
            <a:r>
              <a:rPr lang="en-US"/>
              <a:t>, July 29, 2008</a:t>
            </a:r>
          </a:p>
          <a:p>
            <a:pPr eaLnBrk="1" hangingPunct="1">
              <a:spcBef>
                <a:spcPct val="0"/>
              </a:spcBef>
            </a:pPr>
            <a:endParaRPr lang="en-US"/>
          </a:p>
          <a:p>
            <a:pPr eaLnBrk="1" hangingPunct="1">
              <a:spcBef>
                <a:spcPct val="0"/>
              </a:spcBef>
            </a:pPr>
            <a:r>
              <a:rPr lang="en-US"/>
              <a:t>Photo source: “Reporters Notebook: The Rape of Ganga,” Independent Broadcasting Associates, Inc. 2007 &lt;http://www.ibaradio.org/India/ganga/radio/radio2/sd1.htm&gt; July 29, 2009.</a:t>
            </a:r>
          </a:p>
          <a:p>
            <a:pPr eaLnBrk="1" hangingPunct="1">
              <a:spcBef>
                <a:spcPct val="0"/>
              </a:spcBef>
            </a:pPr>
            <a:endParaRPr lang="en-US"/>
          </a:p>
          <a:p>
            <a:pPr eaLnBrk="1" hangingPunct="1">
              <a:spcBef>
                <a:spcPct val="0"/>
              </a:spcBef>
            </a:pPr>
            <a:r>
              <a:rPr lang="en-US"/>
              <a:t>Photo source: Daylife.com, AP Photo, March 22, 2007 &lt;http://www.daylife.com/photo/09FUeS2aRIdXr&gt; July 29, 2009.</a:t>
            </a:r>
          </a:p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47754B3-0BA9-4389-910A-B4DDF35F5AD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141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7827" y="148966"/>
            <a:ext cx="9144000" cy="1524000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rgbClr val="0432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1062" y="2303204"/>
            <a:ext cx="9144000" cy="374661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9375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B43809-9D17-4F49-A812-4E2A2D8FA0B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1"/>
            <a:ext cx="418223" cy="6858000"/>
            <a:chOff x="325820" y="0"/>
            <a:chExt cx="418223" cy="685800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372289" y="0"/>
              <a:ext cx="0" cy="6858000"/>
            </a:xfrm>
            <a:prstGeom prst="line">
              <a:avLst/>
            </a:prstGeom>
            <a:ln w="381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97572" y="0"/>
              <a:ext cx="0" cy="685800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25820" y="0"/>
              <a:ext cx="0" cy="6858000"/>
            </a:xfrm>
            <a:prstGeom prst="line">
              <a:avLst/>
            </a:prstGeom>
            <a:ln w="38100">
              <a:solidFill>
                <a:srgbClr val="0118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65227" y="0"/>
              <a:ext cx="0" cy="685800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11696" y="0"/>
              <a:ext cx="0" cy="6858000"/>
            </a:xfrm>
            <a:prstGeom prst="line">
              <a:avLst/>
            </a:prstGeom>
            <a:ln w="952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04634" y="0"/>
              <a:ext cx="0" cy="6858000"/>
            </a:xfrm>
            <a:prstGeom prst="line">
              <a:avLst/>
            </a:prstGeom>
            <a:ln w="12700">
              <a:solidFill>
                <a:srgbClr val="0118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651103" y="0"/>
              <a:ext cx="0" cy="685800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744043" y="0"/>
              <a:ext cx="0" cy="6858000"/>
            </a:xfrm>
            <a:prstGeom prst="line">
              <a:avLst/>
            </a:prstGeom>
            <a:ln w="127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18758" y="0"/>
              <a:ext cx="0" cy="6858000"/>
            </a:xfrm>
            <a:prstGeom prst="line">
              <a:avLst/>
            </a:prstGeom>
            <a:ln w="952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58165" y="0"/>
              <a:ext cx="0" cy="6858000"/>
            </a:xfrm>
            <a:prstGeom prst="line">
              <a:avLst/>
            </a:prstGeom>
            <a:ln w="19050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/>
          <p:cNvSpPr/>
          <p:nvPr/>
        </p:nvSpPr>
        <p:spPr>
          <a:xfrm>
            <a:off x="0" y="1707891"/>
            <a:ext cx="12145532" cy="514350"/>
          </a:xfrm>
          <a:prstGeom prst="rect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603410" y="6307110"/>
            <a:ext cx="4424737" cy="320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kern="1200" cap="small" dirty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glow rad="127000">
                    <a:schemeClr val="bg1"/>
                  </a:glow>
                  <a:outerShdw blurRad="50800" dist="50800" dir="5400000" sx="0" sy="0" algn="ctr">
                    <a:schemeClr val="bg1">
                      <a:lumMod val="85000"/>
                    </a:schemeClr>
                  </a:outerShdw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Department</a:t>
            </a:r>
            <a:r>
              <a:rPr lang="en-US" sz="1400" b="1" kern="1200" cap="small" dirty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outerShdw blurRad="50800" dist="50800" dir="5400000" sx="0" sy="0" algn="ctr">
                    <a:schemeClr val="bg1">
                      <a:lumMod val="85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 </a:t>
            </a:r>
            <a:r>
              <a:rPr lang="en-US" sz="1400" b="1" kern="1200" cap="small" dirty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outerShdw blurRad="50800" dist="50800" dir="5400000" sx="0" sy="0" algn="ctr">
                    <a:schemeClr val="bg1">
                      <a:lumMod val="85000"/>
                    </a:schemeClr>
                  </a:outerShdw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of Applied Economics and Statistics</a:t>
            </a:r>
            <a:endParaRPr lang="en-US" sz="1400" dirty="0">
              <a:solidFill>
                <a:schemeClr val="accent1">
                  <a:lumMod val="75000"/>
                  <a:alpha val="40000"/>
                </a:schemeClr>
              </a:solidFill>
              <a:effectLst>
                <a:outerShdw blurRad="50800" dist="50800" dir="5400000" sx="0" sy="0" algn="ctr">
                  <a:schemeClr val="bg1">
                    <a:lumMod val="85000"/>
                  </a:scheme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026" name="Picture 2" descr="https://www1.udel.edu/lock-down/ocm-graphics/internal/UDPrimaryLogo2945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66000"/>
                    </a14:imgEffect>
                    <a14:imgEffect>
                      <a14:brightnessContrast bright="65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31" y="6238875"/>
            <a:ext cx="1121963" cy="4572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149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727" y="110425"/>
            <a:ext cx="10661073" cy="775854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432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727" y="1100403"/>
            <a:ext cx="10661073" cy="5076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590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0426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B43809-9D17-4F49-A812-4E2A2D8FA0B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1"/>
            <a:ext cx="418223" cy="6858000"/>
            <a:chOff x="325820" y="0"/>
            <a:chExt cx="418223" cy="685800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372289" y="0"/>
              <a:ext cx="0" cy="6858000"/>
            </a:xfrm>
            <a:prstGeom prst="line">
              <a:avLst/>
            </a:prstGeom>
            <a:ln w="381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97572" y="0"/>
              <a:ext cx="0" cy="685800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25820" y="0"/>
              <a:ext cx="0" cy="6858000"/>
            </a:xfrm>
            <a:prstGeom prst="line">
              <a:avLst/>
            </a:prstGeom>
            <a:ln w="38100">
              <a:solidFill>
                <a:srgbClr val="0118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65227" y="0"/>
              <a:ext cx="0" cy="685800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11696" y="0"/>
              <a:ext cx="0" cy="6858000"/>
            </a:xfrm>
            <a:prstGeom prst="line">
              <a:avLst/>
            </a:prstGeom>
            <a:ln w="952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04634" y="0"/>
              <a:ext cx="0" cy="6858000"/>
            </a:xfrm>
            <a:prstGeom prst="line">
              <a:avLst/>
            </a:prstGeom>
            <a:ln w="12700">
              <a:solidFill>
                <a:srgbClr val="0118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651103" y="0"/>
              <a:ext cx="0" cy="685800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744043" y="0"/>
              <a:ext cx="0" cy="6858000"/>
            </a:xfrm>
            <a:prstGeom prst="line">
              <a:avLst/>
            </a:prstGeom>
            <a:ln w="127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18758" y="0"/>
              <a:ext cx="0" cy="6858000"/>
            </a:xfrm>
            <a:prstGeom prst="line">
              <a:avLst/>
            </a:prstGeom>
            <a:ln w="952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58165" y="0"/>
              <a:ext cx="0" cy="6858000"/>
            </a:xfrm>
            <a:prstGeom prst="line">
              <a:avLst/>
            </a:prstGeom>
            <a:ln w="19050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0" y="902456"/>
            <a:ext cx="12192000" cy="181770"/>
          </a:xfrm>
          <a:prstGeom prst="rect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" descr="https://www1.udel.edu/lock-down/ocm-graphics/internal/UDPrimaryLogo294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66000"/>
                    </a14:imgEffect>
                    <a14:imgEffect>
                      <a14:brightnessContrast bright="63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09" y="6447155"/>
            <a:ext cx="673178" cy="27432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 userDrawn="1"/>
        </p:nvSpPr>
        <p:spPr>
          <a:xfrm>
            <a:off x="1111770" y="6447155"/>
            <a:ext cx="2929007" cy="2391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 kern="1200" cap="small" dirty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glow rad="127000">
                    <a:schemeClr val="bg1"/>
                  </a:glow>
                  <a:outerShdw blurRad="50800" dist="50800" dir="5400000" sx="0" sy="0" algn="ctr">
                    <a:schemeClr val="bg1">
                      <a:lumMod val="85000"/>
                    </a:schemeClr>
                  </a:outerShdw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Department</a:t>
            </a:r>
            <a:r>
              <a:rPr lang="en-US" sz="900" b="1" kern="1200" cap="small" dirty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outerShdw blurRad="50800" dist="50800" dir="5400000" sx="0" sy="0" algn="ctr">
                    <a:schemeClr val="bg1">
                      <a:lumMod val="85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 </a:t>
            </a:r>
            <a:r>
              <a:rPr lang="en-US" sz="900" b="1" kern="1200" cap="small" dirty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outerShdw blurRad="50800" dist="50800" dir="5400000" sx="0" sy="0" algn="ctr">
                    <a:schemeClr val="bg1">
                      <a:lumMod val="85000"/>
                    </a:schemeClr>
                  </a:outerShdw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of Applied Economics and Statistics</a:t>
            </a:r>
            <a:endParaRPr lang="en-US" sz="900" dirty="0">
              <a:solidFill>
                <a:schemeClr val="accent1">
                  <a:lumMod val="75000"/>
                  <a:alpha val="40000"/>
                </a:schemeClr>
              </a:solidFill>
              <a:effectLst>
                <a:outerShdw blurRad="50800" dist="50800" dir="5400000" sx="0" sy="0" algn="ctr">
                  <a:schemeClr val="bg1">
                    <a:lumMod val="85000"/>
                  </a:scheme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86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4594"/>
            <a:ext cx="10515600" cy="544512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432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848180"/>
            <a:ext cx="5181600" cy="532878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848180"/>
            <a:ext cx="5181600" cy="532878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590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29375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B43809-9D17-4F49-A812-4E2A2D8FA0B2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1"/>
            <a:ext cx="418223" cy="6858000"/>
            <a:chOff x="325820" y="0"/>
            <a:chExt cx="418223" cy="6858000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372289" y="0"/>
              <a:ext cx="0" cy="6858000"/>
            </a:xfrm>
            <a:prstGeom prst="line">
              <a:avLst/>
            </a:prstGeom>
            <a:ln w="381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97572" y="0"/>
              <a:ext cx="0" cy="685800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25820" y="0"/>
              <a:ext cx="0" cy="6858000"/>
            </a:xfrm>
            <a:prstGeom prst="line">
              <a:avLst/>
            </a:prstGeom>
            <a:ln w="38100">
              <a:solidFill>
                <a:srgbClr val="0118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65227" y="0"/>
              <a:ext cx="0" cy="685800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11696" y="0"/>
              <a:ext cx="0" cy="6858000"/>
            </a:xfrm>
            <a:prstGeom prst="line">
              <a:avLst/>
            </a:prstGeom>
            <a:ln w="952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04634" y="0"/>
              <a:ext cx="0" cy="6858000"/>
            </a:xfrm>
            <a:prstGeom prst="line">
              <a:avLst/>
            </a:prstGeom>
            <a:ln w="12700">
              <a:solidFill>
                <a:srgbClr val="0118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51103" y="0"/>
              <a:ext cx="0" cy="685800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744043" y="0"/>
              <a:ext cx="0" cy="6858000"/>
            </a:xfrm>
            <a:prstGeom prst="line">
              <a:avLst/>
            </a:prstGeom>
            <a:ln w="127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18758" y="0"/>
              <a:ext cx="0" cy="6858000"/>
            </a:xfrm>
            <a:prstGeom prst="line">
              <a:avLst/>
            </a:prstGeom>
            <a:ln w="952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58165" y="0"/>
              <a:ext cx="0" cy="6858000"/>
            </a:xfrm>
            <a:prstGeom prst="line">
              <a:avLst/>
            </a:prstGeom>
            <a:ln w="19050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>
          <a:xfrm>
            <a:off x="-2630" y="652758"/>
            <a:ext cx="12192000" cy="181770"/>
          </a:xfrm>
          <a:prstGeom prst="rect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1141368" y="6447155"/>
            <a:ext cx="2929007" cy="2391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 kern="1200" cap="small" dirty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glow rad="127000">
                    <a:schemeClr val="bg1"/>
                  </a:glow>
                  <a:outerShdw blurRad="50800" dist="50800" dir="5400000" sx="0" sy="0" algn="ctr">
                    <a:schemeClr val="bg1">
                      <a:lumMod val="85000"/>
                    </a:schemeClr>
                  </a:outerShdw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Department</a:t>
            </a:r>
            <a:r>
              <a:rPr lang="en-US" sz="900" b="1" kern="1200" cap="small" dirty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outerShdw blurRad="50800" dist="50800" dir="5400000" sx="0" sy="0" algn="ctr">
                    <a:schemeClr val="bg1">
                      <a:lumMod val="85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 </a:t>
            </a:r>
            <a:r>
              <a:rPr lang="en-US" sz="900" b="1" kern="1200" cap="small" dirty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outerShdw blurRad="50800" dist="50800" dir="5400000" sx="0" sy="0" algn="ctr">
                    <a:schemeClr val="bg1">
                      <a:lumMod val="85000"/>
                    </a:schemeClr>
                  </a:outerShdw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of Applied Economics and Statistics</a:t>
            </a:r>
            <a:endParaRPr lang="en-US" sz="900" dirty="0">
              <a:solidFill>
                <a:schemeClr val="accent1">
                  <a:lumMod val="75000"/>
                  <a:alpha val="40000"/>
                </a:schemeClr>
              </a:solidFill>
              <a:effectLst>
                <a:outerShdw blurRad="50800" dist="50800" dir="5400000" sx="0" sy="0" algn="ctr">
                  <a:schemeClr val="bg1">
                    <a:lumMod val="85000"/>
                  </a:scheme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3" name="Picture 2" descr="https://www1.udel.edu/lock-down/ocm-graphics/internal/UDPrimaryLogo294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66000"/>
                    </a14:imgEffect>
                    <a14:imgEffect>
                      <a14:brightnessContrast bright="63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09" y="6447155"/>
            <a:ext cx="673178" cy="27432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044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5053"/>
            <a:ext cx="10515600" cy="595456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432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4590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9375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B43809-9D17-4F49-A812-4E2A2D8FA0B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1"/>
            <a:ext cx="418223" cy="6858000"/>
            <a:chOff x="325820" y="0"/>
            <a:chExt cx="418223" cy="685800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372289" y="0"/>
              <a:ext cx="0" cy="6858000"/>
            </a:xfrm>
            <a:prstGeom prst="line">
              <a:avLst/>
            </a:prstGeom>
            <a:ln w="381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97572" y="0"/>
              <a:ext cx="0" cy="685800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25820" y="0"/>
              <a:ext cx="0" cy="6858000"/>
            </a:xfrm>
            <a:prstGeom prst="line">
              <a:avLst/>
            </a:prstGeom>
            <a:ln w="38100">
              <a:solidFill>
                <a:srgbClr val="0118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65227" y="0"/>
              <a:ext cx="0" cy="685800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11696" y="0"/>
              <a:ext cx="0" cy="6858000"/>
            </a:xfrm>
            <a:prstGeom prst="line">
              <a:avLst/>
            </a:prstGeom>
            <a:ln w="952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04634" y="0"/>
              <a:ext cx="0" cy="6858000"/>
            </a:xfrm>
            <a:prstGeom prst="line">
              <a:avLst/>
            </a:prstGeom>
            <a:ln w="12700">
              <a:solidFill>
                <a:srgbClr val="0118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651103" y="0"/>
              <a:ext cx="0" cy="685800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744043" y="0"/>
              <a:ext cx="0" cy="6858000"/>
            </a:xfrm>
            <a:prstGeom prst="line">
              <a:avLst/>
            </a:prstGeom>
            <a:ln w="127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18758" y="0"/>
              <a:ext cx="0" cy="6858000"/>
            </a:xfrm>
            <a:prstGeom prst="line">
              <a:avLst/>
            </a:prstGeom>
            <a:ln w="952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58165" y="0"/>
              <a:ext cx="0" cy="6858000"/>
            </a:xfrm>
            <a:prstGeom prst="line">
              <a:avLst/>
            </a:prstGeom>
            <a:ln w="19050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0" y="853179"/>
            <a:ext cx="12192000" cy="181770"/>
          </a:xfrm>
          <a:prstGeom prst="rect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1111770" y="6447155"/>
            <a:ext cx="2929007" cy="2391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 kern="1200" cap="small" dirty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glow rad="127000">
                    <a:schemeClr val="bg1"/>
                  </a:glow>
                  <a:outerShdw blurRad="50800" dist="50800" dir="5400000" sx="0" sy="0" algn="ctr">
                    <a:schemeClr val="bg1">
                      <a:lumMod val="85000"/>
                    </a:schemeClr>
                  </a:outerShdw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Department</a:t>
            </a:r>
            <a:r>
              <a:rPr lang="en-US" sz="900" b="1" kern="1200" cap="small" dirty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outerShdw blurRad="50800" dist="50800" dir="5400000" sx="0" sy="0" algn="ctr">
                    <a:schemeClr val="bg1">
                      <a:lumMod val="85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 </a:t>
            </a:r>
            <a:r>
              <a:rPr lang="en-US" sz="900" b="1" kern="1200" cap="small" dirty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outerShdw blurRad="50800" dist="50800" dir="5400000" sx="0" sy="0" algn="ctr">
                    <a:schemeClr val="bg1">
                      <a:lumMod val="85000"/>
                    </a:schemeClr>
                  </a:outerShdw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of Applied Economics and Statistics</a:t>
            </a:r>
            <a:endParaRPr lang="en-US" sz="900" dirty="0">
              <a:solidFill>
                <a:schemeClr val="accent1">
                  <a:lumMod val="75000"/>
                  <a:alpha val="40000"/>
                </a:schemeClr>
              </a:solidFill>
              <a:effectLst>
                <a:outerShdw blurRad="50800" dist="50800" dir="5400000" sx="0" sy="0" algn="ctr">
                  <a:schemeClr val="bg1">
                    <a:lumMod val="85000"/>
                  </a:scheme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2" name="Picture 2" descr="https://www1.udel.edu/lock-down/ocm-graphics/internal/UDPrimaryLogo294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66000"/>
                    </a14:imgEffect>
                    <a14:imgEffect>
                      <a14:brightnessContrast bright="63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09" y="6447155"/>
            <a:ext cx="673178" cy="27432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994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4590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29375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B43809-9D17-4F49-A812-4E2A2D8FA0B2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1"/>
            <a:ext cx="418223" cy="6858000"/>
            <a:chOff x="325820" y="0"/>
            <a:chExt cx="418223" cy="68580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372289" y="0"/>
              <a:ext cx="0" cy="6858000"/>
            </a:xfrm>
            <a:prstGeom prst="line">
              <a:avLst/>
            </a:prstGeom>
            <a:ln w="381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97572" y="0"/>
              <a:ext cx="0" cy="685800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25820" y="0"/>
              <a:ext cx="0" cy="6858000"/>
            </a:xfrm>
            <a:prstGeom prst="line">
              <a:avLst/>
            </a:prstGeom>
            <a:ln w="38100">
              <a:solidFill>
                <a:srgbClr val="0118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65227" y="0"/>
              <a:ext cx="0" cy="685800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511696" y="0"/>
              <a:ext cx="0" cy="6858000"/>
            </a:xfrm>
            <a:prstGeom prst="line">
              <a:avLst/>
            </a:prstGeom>
            <a:ln w="952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4634" y="0"/>
              <a:ext cx="0" cy="6858000"/>
            </a:xfrm>
            <a:prstGeom prst="line">
              <a:avLst/>
            </a:prstGeom>
            <a:ln w="12700">
              <a:solidFill>
                <a:srgbClr val="0118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51103" y="0"/>
              <a:ext cx="0" cy="685800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744043" y="0"/>
              <a:ext cx="0" cy="6858000"/>
            </a:xfrm>
            <a:prstGeom prst="line">
              <a:avLst/>
            </a:prstGeom>
            <a:ln w="127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18758" y="0"/>
              <a:ext cx="0" cy="6858000"/>
            </a:xfrm>
            <a:prstGeom prst="line">
              <a:avLst/>
            </a:prstGeom>
            <a:ln w="952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558165" y="0"/>
              <a:ext cx="0" cy="6858000"/>
            </a:xfrm>
            <a:prstGeom prst="line">
              <a:avLst/>
            </a:prstGeom>
            <a:ln w="19050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/>
          <p:cNvSpPr/>
          <p:nvPr userDrawn="1"/>
        </p:nvSpPr>
        <p:spPr>
          <a:xfrm>
            <a:off x="1111770" y="6447155"/>
            <a:ext cx="2929007" cy="2391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 kern="1200" cap="small" dirty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glow rad="127000">
                    <a:schemeClr val="bg1"/>
                  </a:glow>
                  <a:outerShdw blurRad="50800" dist="50800" dir="5400000" sx="0" sy="0" algn="ctr">
                    <a:schemeClr val="bg1">
                      <a:lumMod val="85000"/>
                    </a:schemeClr>
                  </a:outerShdw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Department</a:t>
            </a:r>
            <a:r>
              <a:rPr lang="en-US" sz="900" b="1" kern="1200" cap="small" dirty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outerShdw blurRad="50800" dist="50800" dir="5400000" sx="0" sy="0" algn="ctr">
                    <a:schemeClr val="bg1">
                      <a:lumMod val="85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 </a:t>
            </a:r>
            <a:r>
              <a:rPr lang="en-US" sz="900" b="1" kern="1200" cap="small" dirty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outerShdw blurRad="50800" dist="50800" dir="5400000" sx="0" sy="0" algn="ctr">
                    <a:schemeClr val="bg1">
                      <a:lumMod val="85000"/>
                    </a:schemeClr>
                  </a:outerShdw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of Applied Economics and Statistics</a:t>
            </a:r>
            <a:endParaRPr lang="en-US" sz="900" dirty="0">
              <a:solidFill>
                <a:schemeClr val="accent1">
                  <a:lumMod val="75000"/>
                  <a:alpha val="40000"/>
                </a:schemeClr>
              </a:solidFill>
              <a:effectLst>
                <a:outerShdw blurRad="50800" dist="50800" dir="5400000" sx="0" sy="0" algn="ctr">
                  <a:schemeClr val="bg1">
                    <a:lumMod val="85000"/>
                  </a:scheme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0" name="Picture 2" descr="https://www1.udel.edu/lock-down/ocm-graphics/internal/UDPrimaryLogo294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66000"/>
                    </a14:imgEffect>
                    <a14:imgEffect>
                      <a14:brightnessContrast bright="63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09" y="6447155"/>
            <a:ext cx="673178" cy="27432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348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930400" y="6245225"/>
            <a:ext cx="25400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70E7F7-4B0D-406E-B713-7A24CCF82D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249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4638"/>
            <a:ext cx="9753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930400" y="1600201"/>
            <a:ext cx="47244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0" y="1600201"/>
            <a:ext cx="47244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1930400" y="6245225"/>
            <a:ext cx="25400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FB31F2-CE06-416E-8260-0FF1A4CBAF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167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4638"/>
            <a:ext cx="9753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930400" y="1600201"/>
            <a:ext cx="47244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858000" y="1600200"/>
            <a:ext cx="47244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0" y="3938589"/>
            <a:ext cx="47244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930400" y="6245225"/>
            <a:ext cx="25400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E1C6A3-D6EE-4C5A-AEA2-1D455E94E4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640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4638"/>
            <a:ext cx="9753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930400" y="1600200"/>
            <a:ext cx="96520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30400" y="3938589"/>
            <a:ext cx="96520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1930400" y="6245225"/>
            <a:ext cx="25400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09A35-83C1-4A76-A288-4BBCBE8BFC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50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43809-9D17-4F49-A812-4E2A2D8FA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416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55765" y="2046941"/>
            <a:ext cx="5565181" cy="3911699"/>
          </a:xfrm>
        </p:spPr>
        <p:txBody>
          <a:bodyPr>
            <a:no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6000" b="1" dirty="0"/>
              <a:t>APEC 100</a:t>
            </a:r>
            <a:br>
              <a:rPr lang="en-US" sz="6000" b="1" dirty="0"/>
            </a:br>
            <a:r>
              <a:rPr lang="en-US" sz="6000" b="1" dirty="0"/>
              <a:t>Sustainable Development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1538" y="417250"/>
            <a:ext cx="13162390" cy="134580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Resource Sustainability: A Brief Overview</a:t>
            </a:r>
            <a:endParaRPr lang="en-US" sz="3600" b="1" dirty="0"/>
          </a:p>
          <a:p>
            <a:pPr>
              <a:lnSpc>
                <a:spcPct val="100000"/>
              </a:lnSpc>
            </a:pPr>
            <a:r>
              <a:rPr lang="en-US" sz="3600" dirty="0"/>
              <a:t>Of Water, Forests, and Biodiversity: </a:t>
            </a:r>
            <a:endParaRPr lang="en-US" sz="3600" b="1" dirty="0"/>
          </a:p>
        </p:txBody>
      </p:sp>
      <p:pic>
        <p:nvPicPr>
          <p:cNvPr id="2" name="Picture 2" descr="C:\Documents and Settings\messer\My Documents\Cropper Captures\CropperCapture[3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42323" y="2356936"/>
            <a:ext cx="3899073" cy="39090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81932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5"/>
          <p:cNvSpPr txBox="1">
            <a:spLocks noGrp="1"/>
          </p:cNvSpPr>
          <p:nvPr/>
        </p:nvSpPr>
        <p:spPr bwMode="auto">
          <a:xfrm>
            <a:off x="8077200" y="6278563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EBE96E18-CEB0-4B1A-9D5E-58D7ED51E26C}" type="slidenum">
              <a:rPr lang="en-US" sz="1200">
                <a:latin typeface="Tahoma" pitchFamily="34" charset="0"/>
              </a:rPr>
              <a:pPr algn="r" eaLnBrk="1" hangingPunct="1"/>
              <a:t>10</a:t>
            </a:fld>
            <a:endParaRPr lang="en-US" sz="1200">
              <a:latin typeface="Tahoma" pitchFamily="34" charset="0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Point vs. Nonpoint Sources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idx="1"/>
          </p:nvPr>
        </p:nvSpPr>
        <p:spPr>
          <a:xfrm>
            <a:off x="692727" y="1225117"/>
            <a:ext cx="10661073" cy="4951845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200" dirty="0"/>
              <a:t>Point sources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800" dirty="0"/>
              <a:t>“Discharge pollutants directly into surface waters from a conveyance”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800" dirty="0"/>
              <a:t>Municipal sewage (see figure on p. 215 of text), industrial facilities, sewer overflows</a:t>
            </a:r>
          </a:p>
          <a:p>
            <a:pPr eaLnBrk="1" hangingPunct="1">
              <a:lnSpc>
                <a:spcPct val="90000"/>
              </a:lnSpc>
            </a:pPr>
            <a:endParaRPr lang="en-US" sz="3200" dirty="0"/>
          </a:p>
          <a:p>
            <a:pPr eaLnBrk="1" hangingPunct="1">
              <a:lnSpc>
                <a:spcPct val="90000"/>
              </a:lnSpc>
            </a:pPr>
            <a:r>
              <a:rPr lang="en-US" sz="3200" dirty="0"/>
              <a:t>Nonpoint sources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800" dirty="0"/>
              <a:t>“Deliver pollutants to surface waters from diffuse origins”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800" dirty="0"/>
              <a:t>Urban runoff, agricultural runoff, atmospheric deposition</a:t>
            </a:r>
          </a:p>
          <a:p>
            <a:pPr eaLnBrk="1" hangingPunct="1">
              <a:lnSpc>
                <a:spcPct val="90000"/>
              </a:lnSpc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8344851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Watershed Management</a:t>
            </a:r>
          </a:p>
        </p:txBody>
      </p:sp>
      <p:pic>
        <p:nvPicPr>
          <p:cNvPr id="17412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029" y="1158654"/>
            <a:ext cx="5166805" cy="3886992"/>
          </a:xfrm>
        </p:spPr>
      </p:pic>
      <p:sp>
        <p:nvSpPr>
          <p:cNvPr id="17411" name="Rectangle 7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94804" y="1251751"/>
            <a:ext cx="8428546" cy="5377649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000" dirty="0"/>
              <a:t>Reduce floods</a:t>
            </a:r>
          </a:p>
          <a:p>
            <a:pPr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000" dirty="0"/>
              <a:t>Ensure water quality</a:t>
            </a:r>
          </a:p>
          <a:p>
            <a:pPr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000" dirty="0"/>
              <a:t>Increase water yields</a:t>
            </a:r>
          </a:p>
          <a:p>
            <a:pPr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000" dirty="0"/>
              <a:t>Alter timing of water yields</a:t>
            </a:r>
          </a:p>
          <a:p>
            <a:pPr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000" dirty="0"/>
              <a:t>Control and prevent erosion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/>
              <a:t>(Figure 7.4 -water runoff and soil loss)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/>
              <a:t>Bare ground: 75% of rainfall runs off and 6000 kg/ha of soil is lost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 err="1"/>
              <a:t>Sodgrass</a:t>
            </a:r>
            <a:r>
              <a:rPr lang="en-US" sz="1800" dirty="0"/>
              <a:t>: 45% of rainfall runs off and 1400 kg/ha of soil is lost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/>
              <a:t>Bunchgrass: 24% of rainfall runs off and 200 kg/ha of soil is lost</a:t>
            </a:r>
          </a:p>
          <a:p>
            <a:pPr lvl="1" eaLnBrk="1" hangingPunct="1">
              <a:lnSpc>
                <a:spcPct val="9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51381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597981" y="124288"/>
            <a:ext cx="8765219" cy="1464816"/>
          </a:xfrm>
        </p:spPr>
        <p:txBody>
          <a:bodyPr/>
          <a:lstStyle/>
          <a:p>
            <a:pPr algn="ctr" eaLnBrk="1" hangingPunct="1"/>
            <a:r>
              <a:rPr lang="en-US" dirty="0"/>
              <a:t>Forest Lands </a:t>
            </a:r>
            <a:br>
              <a:rPr lang="en-US" dirty="0"/>
            </a:br>
            <a:r>
              <a:rPr lang="en-US" dirty="0"/>
              <a:t>&amp; Biodiversity</a:t>
            </a:r>
          </a:p>
        </p:txBody>
      </p:sp>
      <p:pic>
        <p:nvPicPr>
          <p:cNvPr id="3075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269" y="2314504"/>
            <a:ext cx="6308357" cy="4162496"/>
          </a:xfrm>
          <a:prstGeom prst="rect">
            <a:avLst/>
          </a:prstGeom>
          <a:solidFill>
            <a:schemeClr val="bg1">
              <a:alpha val="1882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5901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 txBox="1">
            <a:spLocks noGrp="1"/>
          </p:cNvSpPr>
          <p:nvPr/>
        </p:nvSpPr>
        <p:spPr bwMode="auto">
          <a:xfrm>
            <a:off x="8077200" y="6278563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687541CA-382D-4611-A97E-2C8F7FC6AAA4}" type="slidenum">
              <a:rPr lang="en-US" sz="1200">
                <a:latin typeface="Tahoma" pitchFamily="34" charset="0"/>
              </a:rPr>
              <a:pPr algn="r" eaLnBrk="1" hangingPunct="1"/>
              <a:t>13</a:t>
            </a:fld>
            <a:endParaRPr lang="en-US" sz="1200">
              <a:latin typeface="Tahoma" pitchFamily="34" charset="0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sz="4000" dirty="0"/>
              <a:t>Issues in Sustainable Forestry</a:t>
            </a:r>
          </a:p>
        </p:txBody>
      </p:sp>
      <p:pic>
        <p:nvPicPr>
          <p:cNvPr id="5125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579" y="1375568"/>
            <a:ext cx="3482554" cy="3285209"/>
          </a:xfrm>
        </p:spPr>
      </p:pic>
      <p:sp>
        <p:nvSpPr>
          <p:cNvPr id="512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68170" y="1375568"/>
            <a:ext cx="3941685" cy="4902995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Rainforest destruction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Logging on public lands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Fire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Road building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Threats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Urban encroachment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Forest species in decline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Deforestation (1/2 of forests are gone)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Pollution</a:t>
            </a:r>
          </a:p>
        </p:txBody>
      </p:sp>
      <p:pic>
        <p:nvPicPr>
          <p:cNvPr id="5126" name="Picture 6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92392" y="4319588"/>
            <a:ext cx="4724400" cy="2187575"/>
          </a:xfrm>
        </p:spPr>
      </p:pic>
    </p:spTree>
    <p:extLst>
      <p:ext uri="{BB962C8B-B14F-4D97-AF65-F5344CB8AC3E}">
        <p14:creationId xmlns:p14="http://schemas.microsoft.com/office/powerpoint/2010/main" val="2727833015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 txBox="1">
            <a:spLocks noGrp="1"/>
          </p:cNvSpPr>
          <p:nvPr/>
        </p:nvSpPr>
        <p:spPr bwMode="auto">
          <a:xfrm>
            <a:off x="8077200" y="6278563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2583757D-6E2B-4A2B-B3E8-5D2CA649BBFD}" type="slidenum">
              <a:rPr lang="en-US" sz="1200">
                <a:latin typeface="Tahoma" pitchFamily="34" charset="0"/>
              </a:rPr>
              <a:pPr algn="r" eaLnBrk="1" hangingPunct="1"/>
              <a:t>14</a:t>
            </a:fld>
            <a:endParaRPr lang="en-US" sz="1200">
              <a:latin typeface="Tahoma" pitchFamily="34" charset="0"/>
            </a:endParaRP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Forest Management: Goals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Provide a wide range of forest goods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Manage landscapes (not simply stands)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Cannot manage for wood products while entirely neglecting other ecosystem resources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Challenges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How to manage </a:t>
            </a:r>
            <a:r>
              <a:rPr lang="en-US" i="1" dirty="0"/>
              <a:t>sustainably</a:t>
            </a:r>
            <a:r>
              <a:rPr lang="en-US" dirty="0"/>
              <a:t> while meeting growing demand for forest goods?</a:t>
            </a:r>
          </a:p>
        </p:txBody>
      </p:sp>
    </p:spTree>
    <p:extLst>
      <p:ext uri="{BB962C8B-B14F-4D97-AF65-F5344CB8AC3E}">
        <p14:creationId xmlns:p14="http://schemas.microsoft.com/office/powerpoint/2010/main" val="36488606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5"/>
          <p:cNvSpPr txBox="1">
            <a:spLocks noGrp="1"/>
          </p:cNvSpPr>
          <p:nvPr/>
        </p:nvSpPr>
        <p:spPr bwMode="auto">
          <a:xfrm>
            <a:off x="8077200" y="6278563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634D408B-899A-4D2B-A93C-FAB3D8BF0AE2}" type="slidenum">
              <a:rPr lang="en-US" sz="1200">
                <a:latin typeface="Tahoma" pitchFamily="34" charset="0"/>
              </a:rPr>
              <a:pPr algn="r" eaLnBrk="1" hangingPunct="1"/>
              <a:t>15</a:t>
            </a:fld>
            <a:endParaRPr lang="en-US" sz="1200">
              <a:latin typeface="Tahoma" pitchFamily="34" charset="0"/>
            </a:endParaRPr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Forest Land Cover in the U.S.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200" dirty="0"/>
              <a:t>Forest (defined as land with 10% minimum cover)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800" dirty="0"/>
              <a:t>737 million acres (33% of U.S.)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800" dirty="0"/>
              <a:t>In 1600, 49% of U.S.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800" dirty="0"/>
              <a:t>307 million acres converted, primarily to agriculture</a:t>
            </a:r>
          </a:p>
          <a:p>
            <a:pPr eaLnBrk="1" hangingPunct="1">
              <a:lnSpc>
                <a:spcPct val="90000"/>
              </a:lnSpc>
            </a:pPr>
            <a:endParaRPr lang="en-US" sz="3200" dirty="0"/>
          </a:p>
          <a:p>
            <a:pPr eaLnBrk="1" hangingPunct="1">
              <a:lnSpc>
                <a:spcPct val="90000"/>
              </a:lnSpc>
            </a:pPr>
            <a:r>
              <a:rPr lang="en-US" sz="3200" dirty="0"/>
              <a:t>What is the relationship between agricultural land use and forest land use?  An example: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800" dirty="0"/>
              <a:t>In 1920, 732 million acres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800" dirty="0"/>
              <a:t>In 1938, 760 million acres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32655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Content Placeholder 6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8" r="1695" b="677"/>
          <a:stretch/>
        </p:blipFill>
        <p:spPr>
          <a:xfrm>
            <a:off x="2707690" y="1313895"/>
            <a:ext cx="6844683" cy="5220070"/>
          </a:xfrm>
        </p:spPr>
      </p:pic>
    </p:spTree>
    <p:extLst>
      <p:ext uri="{BB962C8B-B14F-4D97-AF65-F5344CB8AC3E}">
        <p14:creationId xmlns:p14="http://schemas.microsoft.com/office/powerpoint/2010/main" val="1340226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dirty="0"/>
              <a:t>Timberland</a:t>
            </a:r>
          </a:p>
        </p:txBody>
      </p:sp>
      <p:pic>
        <p:nvPicPr>
          <p:cNvPr id="9220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340" y="1151066"/>
            <a:ext cx="4178103" cy="5569330"/>
          </a:xfrm>
        </p:spPr>
      </p:pic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97149" y="1380477"/>
            <a:ext cx="7217545" cy="5181600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Timberland is a subcategory of forestland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Produces 20 </a:t>
            </a:r>
            <a:r>
              <a:rPr lang="en-US" sz="2000" dirty="0" err="1"/>
              <a:t>ft</a:t>
            </a:r>
            <a:r>
              <a:rPr lang="en-US" sz="2000" baseline="30000" dirty="0" err="1"/>
              <a:t>3</a:t>
            </a:r>
            <a:r>
              <a:rPr lang="en-US" sz="2000" dirty="0"/>
              <a:t> per acre per year of industrial wood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800" dirty="0"/>
              <a:t>Pacific Northwest—capable of 120 </a:t>
            </a:r>
            <a:r>
              <a:rPr lang="en-US" sz="1800" dirty="0" err="1"/>
              <a:t>ft</a:t>
            </a:r>
            <a:r>
              <a:rPr lang="en-US" sz="1800" baseline="30000" dirty="0" err="1"/>
              <a:t>3</a:t>
            </a:r>
            <a:r>
              <a:rPr lang="en-US" sz="1800" dirty="0"/>
              <a:t> per acre per year</a:t>
            </a:r>
            <a:endParaRPr lang="en-US" sz="1800" baseline="30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Timber harvest is allowed in Forest Service Land (not reserved)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800" dirty="0"/>
              <a:t>Only 6% of U.S. forest areas are wilderness and parks where commercial timber production is not allowed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2/</a:t>
            </a:r>
            <a:r>
              <a:rPr lang="en-US" sz="2400" dirty="0" err="1"/>
              <a:t>3rds</a:t>
            </a:r>
            <a:r>
              <a:rPr lang="en-US" sz="2400" dirty="0"/>
              <a:t> of forest areas in the U.S. are timberland (490 million acres)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Timberland area has declined 4% since 1952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Mostly, because of conversion to reserved area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Also due to housing developments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Not due to conversion to agriculture</a:t>
            </a:r>
          </a:p>
        </p:txBody>
      </p:sp>
    </p:spTree>
    <p:extLst>
      <p:ext uri="{BB962C8B-B14F-4D97-AF65-F5344CB8AC3E}">
        <p14:creationId xmlns:p14="http://schemas.microsoft.com/office/powerpoint/2010/main" val="296828724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5"/>
          <p:cNvSpPr txBox="1">
            <a:spLocks noGrp="1"/>
          </p:cNvSpPr>
          <p:nvPr/>
        </p:nvSpPr>
        <p:spPr bwMode="auto">
          <a:xfrm>
            <a:off x="8077200" y="6278563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11D529AF-D0EC-49EC-9544-5870A9C78E43}" type="slidenum">
              <a:rPr lang="en-US" sz="1200">
                <a:latin typeface="Tahoma" pitchFamily="34" charset="0"/>
              </a:rPr>
              <a:pPr algn="r" eaLnBrk="1" hangingPunct="1"/>
              <a:t>18</a:t>
            </a:fld>
            <a:endParaRPr lang="en-US" sz="1200">
              <a:latin typeface="Tahoma" pitchFamily="34" charset="0"/>
            </a:endParaRP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Forest Protection</a:t>
            </a:r>
          </a:p>
        </p:txBody>
      </p:sp>
      <p:pic>
        <p:nvPicPr>
          <p:cNvPr id="1126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1330915"/>
            <a:ext cx="3677163" cy="2591162"/>
          </a:xfrm>
        </p:spPr>
      </p:pic>
      <p:sp>
        <p:nvSpPr>
          <p:cNvPr id="1126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63480" y="1600200"/>
            <a:ext cx="6933460" cy="48768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Forest fire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Fire suppression programs began in 1900s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Issues associated with fire suppression?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Insects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Defoliators, sapsuckers, feeders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Disease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Fungi, bacteria, viruses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Abiotic factors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Air pollution</a:t>
            </a:r>
          </a:p>
        </p:txBody>
      </p:sp>
      <p:pic>
        <p:nvPicPr>
          <p:cNvPr id="11270" name="Picture 7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0" y="4548188"/>
            <a:ext cx="1752600" cy="2187575"/>
          </a:xfrm>
        </p:spPr>
      </p:pic>
    </p:spTree>
    <p:extLst>
      <p:ext uri="{BB962C8B-B14F-4D97-AF65-F5344CB8AC3E}">
        <p14:creationId xmlns:p14="http://schemas.microsoft.com/office/powerpoint/2010/main" val="226176899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5"/>
          <p:cNvSpPr txBox="1">
            <a:spLocks noGrp="1"/>
          </p:cNvSpPr>
          <p:nvPr/>
        </p:nvSpPr>
        <p:spPr bwMode="auto">
          <a:xfrm>
            <a:off x="8077200" y="6278563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12C0F39D-2F0E-4356-8C1D-DEF38F2C8A96}" type="slidenum">
              <a:rPr lang="en-US" sz="1200">
                <a:latin typeface="Tahoma" pitchFamily="34" charset="0"/>
              </a:rPr>
              <a:pPr algn="r" eaLnBrk="1" hangingPunct="1"/>
              <a:t>19</a:t>
            </a:fld>
            <a:endParaRPr lang="en-US" sz="1200">
              <a:latin typeface="Tahoma" pitchFamily="34" charset="0"/>
            </a:endParaRP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eaLnBrk="1" hangingPunct="1"/>
            <a:r>
              <a:rPr lang="en-US" sz="4000" dirty="0"/>
              <a:t>Forest Management - The Need for Change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idx="1"/>
          </p:nvPr>
        </p:nvSpPr>
        <p:spPr>
          <a:xfrm>
            <a:off x="692727" y="1100403"/>
            <a:ext cx="11008042" cy="5495706"/>
          </a:xfrm>
        </p:spPr>
        <p:txBody>
          <a:bodyPr>
            <a:normAutofit/>
          </a:bodyPr>
          <a:lstStyle/>
          <a:p>
            <a:pPr marL="344488" indent="-344488">
              <a:lnSpc>
                <a:spcPct val="80000"/>
              </a:lnSpc>
              <a:buNone/>
            </a:pPr>
            <a:r>
              <a:rPr lang="en-US" sz="2000" dirty="0"/>
              <a:t>Vocal opposition to forest management practices since the </a:t>
            </a:r>
            <a:r>
              <a:rPr lang="en-US" sz="2000" dirty="0" err="1"/>
              <a:t>1970s</a:t>
            </a:r>
            <a:r>
              <a:rPr lang="en-US" sz="2000" dirty="0"/>
              <a:t>.  Due to the following concerns:</a:t>
            </a:r>
          </a:p>
          <a:p>
            <a:pPr marL="344488" indent="-344488">
              <a:lnSpc>
                <a:spcPct val="80000"/>
              </a:lnSpc>
            </a:pPr>
            <a:endParaRPr lang="en-US" sz="2000" dirty="0"/>
          </a:p>
          <a:p>
            <a:pPr marL="344488" indent="-344488">
              <a:lnSpc>
                <a:spcPct val="80000"/>
              </a:lnSpc>
            </a:pPr>
            <a:r>
              <a:rPr lang="en-US" sz="2000" dirty="0"/>
              <a:t>Clear cutting</a:t>
            </a:r>
          </a:p>
          <a:p>
            <a:pPr lvl="1" indent="-280988">
              <a:lnSpc>
                <a:spcPct val="80000"/>
              </a:lnSpc>
            </a:pPr>
            <a:r>
              <a:rPr lang="en-US" sz="1800" dirty="0"/>
              <a:t>Inadequate attention to slopes and soils</a:t>
            </a:r>
          </a:p>
          <a:p>
            <a:pPr lvl="1" indent="-280988">
              <a:lnSpc>
                <a:spcPct val="80000"/>
              </a:lnSpc>
            </a:pPr>
            <a:r>
              <a:rPr lang="en-US" sz="1800" dirty="0"/>
              <a:t>Erosion concerns and lack of flood prevention</a:t>
            </a:r>
          </a:p>
          <a:p>
            <a:pPr marL="344488" indent="-344488">
              <a:lnSpc>
                <a:spcPct val="80000"/>
              </a:lnSpc>
            </a:pPr>
            <a:endParaRPr lang="en-US" sz="2000" dirty="0"/>
          </a:p>
          <a:p>
            <a:pPr marL="344488" indent="-344488">
              <a:lnSpc>
                <a:spcPct val="80000"/>
              </a:lnSpc>
            </a:pPr>
            <a:r>
              <a:rPr lang="en-US" sz="2000" dirty="0"/>
              <a:t>Fragmentation of forests due to:</a:t>
            </a:r>
          </a:p>
          <a:p>
            <a:pPr lvl="1" indent="-280988">
              <a:lnSpc>
                <a:spcPct val="80000"/>
              </a:lnSpc>
              <a:buFontTx/>
              <a:buAutoNum type="arabicPeriod"/>
            </a:pPr>
            <a:r>
              <a:rPr lang="en-US" sz="1800" dirty="0"/>
              <a:t>Cuttings </a:t>
            </a:r>
          </a:p>
          <a:p>
            <a:pPr lvl="1" indent="-280988">
              <a:lnSpc>
                <a:spcPct val="80000"/>
              </a:lnSpc>
              <a:buFontTx/>
              <a:buAutoNum type="arabicPeriod"/>
            </a:pPr>
            <a:r>
              <a:rPr lang="en-US" sz="1800" dirty="0"/>
              <a:t>House development</a:t>
            </a:r>
          </a:p>
          <a:p>
            <a:pPr marL="344488" indent="-344488">
              <a:lnSpc>
                <a:spcPct val="80000"/>
              </a:lnSpc>
            </a:pPr>
            <a:endParaRPr lang="en-US" sz="2000" dirty="0"/>
          </a:p>
          <a:p>
            <a:pPr marL="344488" indent="-344488">
              <a:lnSpc>
                <a:spcPct val="80000"/>
              </a:lnSpc>
            </a:pPr>
            <a:r>
              <a:rPr lang="en-US" sz="2000" dirty="0"/>
              <a:t>Loss of old growth forest in Pacific NW</a:t>
            </a:r>
          </a:p>
          <a:p>
            <a:pPr marL="344488" indent="-344488">
              <a:lnSpc>
                <a:spcPct val="80000"/>
              </a:lnSpc>
            </a:pPr>
            <a:endParaRPr lang="en-US" sz="2000" dirty="0"/>
          </a:p>
          <a:p>
            <a:pPr marL="344488" indent="-344488">
              <a:lnSpc>
                <a:spcPct val="80000"/>
              </a:lnSpc>
            </a:pPr>
            <a:r>
              <a:rPr lang="en-US" sz="2000" dirty="0"/>
              <a:t>Endangered species conflicts</a:t>
            </a:r>
          </a:p>
          <a:p>
            <a:pPr marL="344488" indent="-344488">
              <a:lnSpc>
                <a:spcPct val="80000"/>
              </a:lnSpc>
            </a:pPr>
            <a:endParaRPr lang="en-US" sz="2000" dirty="0"/>
          </a:p>
          <a:p>
            <a:pPr marL="344488" indent="-344488">
              <a:lnSpc>
                <a:spcPct val="80000"/>
              </a:lnSpc>
            </a:pPr>
            <a:r>
              <a:rPr lang="en-US" sz="2000" dirty="0"/>
              <a:t>Forestry a responsibility of US Department of Agriculture or the US Department of Interior?</a:t>
            </a:r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2" b="3467"/>
          <a:stretch/>
        </p:blipFill>
        <p:spPr bwMode="auto">
          <a:xfrm>
            <a:off x="7140605" y="2228297"/>
            <a:ext cx="4560164" cy="3213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103776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6"/>
          <p:cNvSpPr txBox="1">
            <a:spLocks noGrp="1"/>
          </p:cNvSpPr>
          <p:nvPr/>
        </p:nvSpPr>
        <p:spPr bwMode="auto">
          <a:xfrm>
            <a:off x="8077200" y="6278563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6C665D57-BE7F-4BB9-BA9C-B6097CFDA5EE}" type="slidenum">
              <a:rPr lang="en-US" sz="1200">
                <a:latin typeface="Tahoma" pitchFamily="34" charset="0"/>
              </a:rPr>
              <a:pPr algn="r" eaLnBrk="1" hangingPunct="1"/>
              <a:t>2</a:t>
            </a:fld>
            <a:endParaRPr lang="en-US" sz="1200">
              <a:latin typeface="Tahoma" pitchFamily="34" charset="0"/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Global Water “Reserves”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idx="1"/>
          </p:nvPr>
        </p:nvSpPr>
        <p:spPr>
          <a:xfrm>
            <a:off x="692728" y="1100403"/>
            <a:ext cx="6276244" cy="507656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200" dirty="0"/>
              <a:t>97.4% is ocean water</a:t>
            </a:r>
          </a:p>
          <a:p>
            <a:pPr eaLnBrk="1" hangingPunct="1"/>
            <a:endParaRPr lang="en-US" sz="3200" dirty="0"/>
          </a:p>
          <a:p>
            <a:pPr eaLnBrk="1" hangingPunct="1"/>
            <a:r>
              <a:rPr lang="en-US" sz="3200" dirty="0"/>
              <a:t>2.0% is ice cap/glacier</a:t>
            </a:r>
          </a:p>
          <a:p>
            <a:pPr lvl="1" eaLnBrk="1" hangingPunct="1"/>
            <a:r>
              <a:rPr lang="en-US" sz="2800" dirty="0"/>
              <a:t>68.7% of Earth’s freshwater is in glaciers</a:t>
            </a:r>
          </a:p>
          <a:p>
            <a:pPr lvl="1" eaLnBrk="1" hangingPunct="1"/>
            <a:endParaRPr lang="en-US" sz="2800" dirty="0"/>
          </a:p>
          <a:p>
            <a:pPr lvl="1" eaLnBrk="1" hangingPunct="1"/>
            <a:r>
              <a:rPr lang="en-US" sz="2800" dirty="0"/>
              <a:t>If all glaciers melted, oceans would rise 200 ft.</a:t>
            </a:r>
          </a:p>
          <a:p>
            <a:pPr eaLnBrk="1" hangingPunct="1"/>
            <a:endParaRPr lang="en-US" sz="3200" dirty="0"/>
          </a:p>
          <a:p>
            <a:pPr eaLnBrk="1" hangingPunct="1"/>
            <a:r>
              <a:rPr lang="en-US" sz="3200" dirty="0"/>
              <a:t>0.6% is groundwater</a:t>
            </a:r>
          </a:p>
        </p:txBody>
      </p:sp>
      <p:sp>
        <p:nvSpPr>
          <p:cNvPr id="10245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968973" y="1233996"/>
            <a:ext cx="5223028" cy="4892167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sz="3200" dirty="0"/>
              <a:t>0.007% lakes</a:t>
            </a:r>
          </a:p>
          <a:p>
            <a:pPr eaLnBrk="1" hangingPunct="1"/>
            <a:endParaRPr lang="en-US" sz="3200" dirty="0"/>
          </a:p>
          <a:p>
            <a:pPr eaLnBrk="1" hangingPunct="1"/>
            <a:r>
              <a:rPr lang="en-US" sz="3200" dirty="0"/>
              <a:t>0.005% soil moisture</a:t>
            </a:r>
          </a:p>
          <a:p>
            <a:pPr eaLnBrk="1" hangingPunct="1"/>
            <a:endParaRPr lang="en-US" sz="3200" dirty="0"/>
          </a:p>
          <a:p>
            <a:pPr eaLnBrk="1" hangingPunct="1"/>
            <a:r>
              <a:rPr lang="en-US" sz="3200" dirty="0"/>
              <a:t>0.0012% other</a:t>
            </a:r>
          </a:p>
          <a:p>
            <a:pPr eaLnBrk="1" hangingPunct="1"/>
            <a:endParaRPr lang="en-US" sz="3200" dirty="0"/>
          </a:p>
          <a:p>
            <a:pPr marL="0" indent="0">
              <a:buNone/>
            </a:pPr>
            <a:r>
              <a:rPr lang="en-US" sz="3200" u="sng" dirty="0"/>
              <a:t>In United States</a:t>
            </a:r>
          </a:p>
          <a:p>
            <a:pPr eaLnBrk="1" hangingPunct="1"/>
            <a:r>
              <a:rPr lang="en-US" sz="3200" dirty="0"/>
              <a:t>41 million acres of lakes and reservoirs</a:t>
            </a:r>
          </a:p>
          <a:p>
            <a:pPr eaLnBrk="1" hangingPunct="1"/>
            <a:r>
              <a:rPr lang="en-US" sz="3200" dirty="0"/>
              <a:t>200 million acres of wetlands</a:t>
            </a:r>
          </a:p>
        </p:txBody>
      </p:sp>
    </p:spTree>
    <p:extLst>
      <p:ext uri="{BB962C8B-B14F-4D97-AF65-F5344CB8AC3E}">
        <p14:creationId xmlns:p14="http://schemas.microsoft.com/office/powerpoint/2010/main" val="1854159556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5"/>
          <p:cNvSpPr txBox="1">
            <a:spLocks noGrp="1"/>
          </p:cNvSpPr>
          <p:nvPr/>
        </p:nvSpPr>
        <p:spPr bwMode="auto">
          <a:xfrm>
            <a:off x="8077200" y="6278563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F6ABA208-9CD3-4E4D-94E1-7DFD93D9880E}" type="slidenum">
              <a:rPr lang="en-US" sz="1200">
                <a:latin typeface="Tahoma" pitchFamily="34" charset="0"/>
              </a:rPr>
              <a:pPr algn="r" eaLnBrk="1" hangingPunct="1"/>
              <a:t>20</a:t>
            </a:fld>
            <a:endParaRPr lang="en-US" sz="1200">
              <a:latin typeface="Tahoma" pitchFamily="34" charset="0"/>
            </a:endParaRP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Clear Cutting of Forests</a:t>
            </a:r>
          </a:p>
        </p:txBody>
      </p:sp>
      <p:pic>
        <p:nvPicPr>
          <p:cNvPr id="12293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770" y="1332933"/>
            <a:ext cx="6667500" cy="4438650"/>
          </a:xfrm>
        </p:spPr>
      </p:pic>
      <p:sp>
        <p:nvSpPr>
          <p:cNvPr id="1229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14904" y="1325563"/>
            <a:ext cx="4696287" cy="5164014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65% of U.S. timber is harvested by clear cutting</a:t>
            </a:r>
          </a:p>
          <a:p>
            <a:pPr lvl="1" eaLnBrk="1" hangingPunct="1">
              <a:lnSpc>
                <a:spcPct val="80000"/>
              </a:lnSpc>
            </a:pPr>
            <a:endParaRPr lang="en-US" sz="1800" b="1" dirty="0"/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000" b="1" dirty="0"/>
              <a:t>Advantages</a:t>
            </a:r>
          </a:p>
          <a:p>
            <a:pPr marL="461963" lvl="1">
              <a:lnSpc>
                <a:spcPct val="80000"/>
              </a:lnSpc>
            </a:pPr>
            <a:r>
              <a:rPr lang="en-US" sz="1800" dirty="0"/>
              <a:t>Tends to be a lower-cost way of harvesting</a:t>
            </a:r>
          </a:p>
          <a:p>
            <a:pPr marL="461963" lvl="1">
              <a:lnSpc>
                <a:spcPct val="80000"/>
              </a:lnSpc>
            </a:pPr>
            <a:r>
              <a:rPr lang="en-US" sz="1800" dirty="0"/>
              <a:t>Less road building</a:t>
            </a:r>
          </a:p>
          <a:p>
            <a:pPr marL="461963" lvl="1">
              <a:lnSpc>
                <a:spcPct val="80000"/>
              </a:lnSpc>
            </a:pPr>
            <a:r>
              <a:rPr lang="en-US" sz="1800" dirty="0"/>
              <a:t>More efficient reseeding</a:t>
            </a:r>
          </a:p>
          <a:p>
            <a:pPr marL="461963" lvl="1">
              <a:lnSpc>
                <a:spcPct val="80000"/>
              </a:lnSpc>
            </a:pPr>
            <a:r>
              <a:rPr lang="en-US" sz="1800" dirty="0"/>
              <a:t>Shorter time to regenerate a stand</a:t>
            </a:r>
          </a:p>
          <a:p>
            <a:pPr marL="461963" lvl="1">
              <a:lnSpc>
                <a:spcPct val="80000"/>
              </a:lnSpc>
            </a:pPr>
            <a:r>
              <a:rPr lang="en-US" sz="1800" dirty="0"/>
              <a:t>More effective removal of damaged stand (fire, insect, storm)</a:t>
            </a:r>
          </a:p>
          <a:p>
            <a:pPr marL="461963" lvl="1">
              <a:lnSpc>
                <a:spcPct val="80000"/>
              </a:lnSpc>
            </a:pPr>
            <a:r>
              <a:rPr lang="en-US" sz="1800" dirty="0"/>
              <a:t>Improved game habitat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000" b="1" dirty="0"/>
              <a:t>Disadvantages</a:t>
            </a:r>
          </a:p>
          <a:p>
            <a:pPr marL="461963" lvl="1" eaLnBrk="1" hangingPunct="1">
              <a:lnSpc>
                <a:spcPct val="80000"/>
              </a:lnSpc>
            </a:pPr>
            <a:r>
              <a:rPr lang="en-US" sz="1800" dirty="0"/>
              <a:t>Replaces diverse, uneven-aged areas with single species stands</a:t>
            </a:r>
          </a:p>
          <a:p>
            <a:pPr marL="461963" lvl="1" eaLnBrk="1" hangingPunct="1">
              <a:lnSpc>
                <a:spcPct val="80000"/>
              </a:lnSpc>
            </a:pPr>
            <a:r>
              <a:rPr lang="en-US" sz="1800" dirty="0"/>
              <a:t>Increases susceptibility to fire, disease, insects</a:t>
            </a:r>
          </a:p>
          <a:p>
            <a:pPr marL="461963" lvl="1" eaLnBrk="1" hangingPunct="1">
              <a:lnSpc>
                <a:spcPct val="80000"/>
              </a:lnSpc>
            </a:pPr>
            <a:r>
              <a:rPr lang="en-US" sz="1800" dirty="0"/>
              <a:t>Poor habitat for most wildlife</a:t>
            </a:r>
          </a:p>
          <a:p>
            <a:pPr marL="461963" lvl="1" eaLnBrk="1" hangingPunct="1">
              <a:lnSpc>
                <a:spcPct val="80000"/>
              </a:lnSpc>
            </a:pPr>
            <a:r>
              <a:rPr lang="en-US" sz="1800" dirty="0"/>
              <a:t>Soil erosion, flooding, landslides, soil compaction</a:t>
            </a:r>
          </a:p>
        </p:txBody>
      </p:sp>
    </p:spTree>
    <p:extLst>
      <p:ext uri="{BB962C8B-B14F-4D97-AF65-F5344CB8AC3E}">
        <p14:creationId xmlns:p14="http://schemas.microsoft.com/office/powerpoint/2010/main" val="2799123943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Biodiversity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692727" y="1100403"/>
            <a:ext cx="6365021" cy="5076560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400" dirty="0"/>
              <a:t>5 -10 million species estimated.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2400" dirty="0"/>
          </a:p>
          <a:p>
            <a:pPr eaLnBrk="1" hangingPunct="1">
              <a:lnSpc>
                <a:spcPct val="80000"/>
              </a:lnSpc>
              <a:defRPr/>
            </a:pPr>
            <a:r>
              <a:rPr lang="en-US" sz="2400" dirty="0"/>
              <a:t>2 million species named.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2400" dirty="0"/>
          </a:p>
          <a:p>
            <a:pPr eaLnBrk="1" hangingPunct="1">
              <a:lnSpc>
                <a:spcPct val="80000"/>
              </a:lnSpc>
              <a:defRPr/>
            </a:pPr>
            <a:r>
              <a:rPr lang="en-US" sz="2400" dirty="0"/>
              <a:t>Extinction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000" dirty="0"/>
              <a:t>During the last 100 years, about 5 species per year are known to have become extinct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000" dirty="0"/>
              <a:t>Book: Present trends </a:t>
            </a:r>
            <a:r>
              <a:rPr lang="en-US" sz="2000" dirty="0">
                <a:sym typeface="Wingdings" pitchFamily="2" charset="2"/>
              </a:rPr>
              <a:t> Many </a:t>
            </a:r>
            <a:r>
              <a:rPr lang="en-US" sz="2000" dirty="0"/>
              <a:t>1,000s or 1,000,000s will go extinct during the 21</a:t>
            </a:r>
            <a:r>
              <a:rPr lang="en-US" sz="2000" baseline="30000" dirty="0"/>
              <a:t>st</a:t>
            </a:r>
            <a:r>
              <a:rPr lang="en-US" sz="2000" dirty="0"/>
              <a:t> century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2400" dirty="0"/>
          </a:p>
          <a:p>
            <a:pPr eaLnBrk="1" hangingPunct="1">
              <a:lnSpc>
                <a:spcPct val="80000"/>
              </a:lnSpc>
              <a:defRPr/>
            </a:pPr>
            <a:r>
              <a:rPr lang="en-US" sz="2400" dirty="0"/>
              <a:t>Salmon example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000" dirty="0"/>
              <a:t>250 years ago, estimated 500,000 salmon migrated in 34 New England river systems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000" dirty="0"/>
              <a:t>Now, 7,000 in 16 river systems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2000" dirty="0"/>
          </a:p>
        </p:txBody>
      </p:sp>
      <p:pic>
        <p:nvPicPr>
          <p:cNvPr id="1331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998" y="1590656"/>
            <a:ext cx="4070123" cy="2706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Text Box 9"/>
          <p:cNvSpPr txBox="1">
            <a:spLocks noChangeArrowheads="1"/>
          </p:cNvSpPr>
          <p:nvPr/>
        </p:nvSpPr>
        <p:spPr bwMode="auto">
          <a:xfrm>
            <a:off x="7821998" y="4366979"/>
            <a:ext cx="407012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600" dirty="0"/>
              <a:t>Golden Toads in Monteverde, 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sz="1600" dirty="0"/>
              <a:t>Costa Rica (1989)</a:t>
            </a:r>
          </a:p>
        </p:txBody>
      </p:sp>
    </p:spTree>
    <p:extLst>
      <p:ext uri="{BB962C8B-B14F-4D97-AF65-F5344CB8AC3E}">
        <p14:creationId xmlns:p14="http://schemas.microsoft.com/office/powerpoint/2010/main" val="407666169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Loss of Biodiversity</a:t>
            </a:r>
          </a:p>
        </p:txBody>
      </p:sp>
      <p:pic>
        <p:nvPicPr>
          <p:cNvPr id="1434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906" y="2798778"/>
            <a:ext cx="3810000" cy="3028950"/>
          </a:xfrm>
        </p:spPr>
      </p:pic>
      <p:sp>
        <p:nvSpPr>
          <p:cNvPr id="1730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59292" y="1349406"/>
            <a:ext cx="7199791" cy="5279994"/>
          </a:xfrm>
        </p:spPr>
        <p:txBody>
          <a:bodyPr>
            <a:normAutofit/>
          </a:bodyPr>
          <a:lstStyle/>
          <a:p>
            <a:pPr marL="171450" indent="-171450">
              <a:lnSpc>
                <a:spcPct val="110000"/>
              </a:lnSpc>
              <a:defRPr/>
            </a:pPr>
            <a:r>
              <a:rPr lang="en-US" sz="2400" dirty="0"/>
              <a:t>Human action has accelerated the rate of extinction of animal and plant species</a:t>
            </a:r>
          </a:p>
          <a:p>
            <a:pPr marL="461963" lvl="1" indent="-173038">
              <a:lnSpc>
                <a:spcPct val="110000"/>
              </a:lnSpc>
              <a:defRPr/>
            </a:pPr>
            <a:r>
              <a:rPr lang="en-US" sz="2000" dirty="0"/>
              <a:t>In the past, extinctions are natural phenomena</a:t>
            </a:r>
          </a:p>
          <a:p>
            <a:pPr marL="461963" lvl="1" indent="-173038">
              <a:lnSpc>
                <a:spcPct val="110000"/>
              </a:lnSpc>
              <a:defRPr/>
            </a:pPr>
            <a:r>
              <a:rPr lang="en-US" sz="2000" dirty="0"/>
              <a:t>Rate has increased</a:t>
            </a:r>
          </a:p>
          <a:p>
            <a:pPr marL="171450" indent="-171450">
              <a:lnSpc>
                <a:spcPct val="110000"/>
              </a:lnSpc>
              <a:defRPr/>
            </a:pPr>
            <a:endParaRPr lang="en-US" sz="2400" dirty="0"/>
          </a:p>
          <a:p>
            <a:pPr marL="171450" indent="-171450">
              <a:lnSpc>
                <a:spcPct val="110000"/>
              </a:lnSpc>
              <a:defRPr/>
            </a:pPr>
            <a:r>
              <a:rPr lang="en-US" sz="2400" dirty="0"/>
              <a:t>50% of species are in tropical areas</a:t>
            </a:r>
          </a:p>
          <a:p>
            <a:pPr marL="461963" lvl="1" indent="-173038">
              <a:lnSpc>
                <a:spcPct val="110000"/>
              </a:lnSpc>
              <a:defRPr/>
            </a:pPr>
            <a:r>
              <a:rPr lang="en-US" sz="2000" dirty="0"/>
              <a:t>Less than 10% of land area</a:t>
            </a:r>
          </a:p>
          <a:p>
            <a:pPr marL="461963" lvl="1" indent="-173038">
              <a:lnSpc>
                <a:spcPct val="110000"/>
              </a:lnSpc>
              <a:defRPr/>
            </a:pPr>
            <a:r>
              <a:rPr lang="en-US" sz="2000" dirty="0"/>
              <a:t>Currently, under high threat by population growth</a:t>
            </a:r>
          </a:p>
          <a:p>
            <a:pPr marL="461963" lvl="1" indent="-173038">
              <a:lnSpc>
                <a:spcPct val="110000"/>
              </a:lnSpc>
              <a:defRPr/>
            </a:pPr>
            <a:endParaRPr lang="en-US" sz="2000" i="1" u="sng" dirty="0"/>
          </a:p>
          <a:p>
            <a:pPr marL="171450" indent="-171450">
              <a:lnSpc>
                <a:spcPct val="110000"/>
              </a:lnSpc>
              <a:defRPr/>
            </a:pPr>
            <a:r>
              <a:rPr lang="en-US" sz="2400" i="1" u="sng" dirty="0"/>
              <a:t>Consideration</a:t>
            </a:r>
            <a:r>
              <a:rPr lang="en-US" sz="2400" i="1" dirty="0"/>
              <a:t>: Are protecting species only a good that wealthy countries can afford?</a:t>
            </a:r>
            <a:endParaRPr lang="en-US" sz="2400" dirty="0"/>
          </a:p>
          <a:p>
            <a:pPr marL="571500" lvl="1" indent="-171450">
              <a:lnSpc>
                <a:spcPct val="110000"/>
              </a:lnSpc>
              <a:defRPr/>
            </a:pPr>
            <a:r>
              <a:rPr lang="en-US" sz="1800" i="1" dirty="0"/>
              <a:t>Is concern for biodiversity elitist?  </a:t>
            </a:r>
          </a:p>
        </p:txBody>
      </p:sp>
    </p:spTree>
    <p:extLst>
      <p:ext uri="{BB962C8B-B14F-4D97-AF65-F5344CB8AC3E}">
        <p14:creationId xmlns:p14="http://schemas.microsoft.com/office/powerpoint/2010/main" val="159391691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/>
              <a:t>Endangered Species Policy</a:t>
            </a:r>
          </a:p>
        </p:txBody>
      </p:sp>
      <p:pic>
        <p:nvPicPr>
          <p:cNvPr id="1536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196" y="1271726"/>
            <a:ext cx="3878170" cy="2655771"/>
          </a:xfrm>
        </p:spPr>
      </p:pic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85925" y="1430045"/>
            <a:ext cx="6454067" cy="5334000"/>
          </a:xfrm>
        </p:spPr>
        <p:txBody>
          <a:bodyPr>
            <a:normAutofit lnSpcReduction="10000"/>
          </a:bodyPr>
          <a:lstStyle/>
          <a:p>
            <a:pPr marL="171450" indent="-171450">
              <a:lnSpc>
                <a:spcPct val="80000"/>
              </a:lnSpc>
              <a:defRPr/>
            </a:pPr>
            <a:r>
              <a:rPr lang="en-US" sz="1800" dirty="0"/>
              <a:t>The Endangered Species Act (ESA) 1973</a:t>
            </a:r>
          </a:p>
          <a:p>
            <a:pPr marL="515938" lvl="1" indent="-171450">
              <a:lnSpc>
                <a:spcPct val="80000"/>
              </a:lnSpc>
              <a:defRPr/>
            </a:pPr>
            <a:r>
              <a:rPr lang="en-US" sz="1600" dirty="0"/>
              <a:t>Endangered: “</a:t>
            </a:r>
            <a:r>
              <a:rPr lang="en-US" sz="1400" dirty="0"/>
              <a:t>Any species in danger of extinction throughout all or a significant portion of its range” other than insect pests</a:t>
            </a:r>
          </a:p>
          <a:p>
            <a:pPr marL="515938" lvl="1" indent="-171450">
              <a:lnSpc>
                <a:spcPct val="80000"/>
              </a:lnSpc>
              <a:defRPr/>
            </a:pPr>
            <a:r>
              <a:rPr lang="en-US" sz="1600" dirty="0"/>
              <a:t>Threatened: “</a:t>
            </a:r>
            <a:r>
              <a:rPr lang="en-US" sz="1400" dirty="0"/>
              <a:t>Likely to be endangered in the foreseeable future”</a:t>
            </a:r>
          </a:p>
          <a:p>
            <a:pPr marL="515938" lvl="1" indent="-171450">
              <a:lnSpc>
                <a:spcPct val="80000"/>
              </a:lnSpc>
              <a:defRPr/>
            </a:pPr>
            <a:r>
              <a:rPr lang="en-US" sz="1600" dirty="0"/>
              <a:t>Administered by Fish and Wildlife Service and National Marine Fisheries Service</a:t>
            </a:r>
          </a:p>
          <a:p>
            <a:pPr marL="171450" indent="-171450">
              <a:lnSpc>
                <a:spcPct val="80000"/>
              </a:lnSpc>
              <a:defRPr/>
            </a:pPr>
            <a:endParaRPr lang="en-US" sz="1800" dirty="0"/>
          </a:p>
          <a:p>
            <a:pPr marL="171450" indent="-171450">
              <a:lnSpc>
                <a:spcPct val="80000"/>
              </a:lnSpc>
              <a:defRPr/>
            </a:pPr>
            <a:r>
              <a:rPr lang="en-US" sz="1800" dirty="0"/>
              <a:t>Endangered species listings</a:t>
            </a:r>
          </a:p>
          <a:p>
            <a:pPr marL="515938" lvl="1" indent="-171450">
              <a:lnSpc>
                <a:spcPct val="80000"/>
              </a:lnSpc>
              <a:defRPr/>
            </a:pPr>
            <a:r>
              <a:rPr lang="en-US" sz="1600" dirty="0"/>
              <a:t>1991</a:t>
            </a:r>
          </a:p>
          <a:p>
            <a:pPr marL="914400" lvl="2" indent="-171450">
              <a:lnSpc>
                <a:spcPct val="80000"/>
              </a:lnSpc>
              <a:defRPr/>
            </a:pPr>
            <a:r>
              <a:rPr lang="en-US" sz="1400" dirty="0"/>
              <a:t>651 listed as threatened or endangered</a:t>
            </a:r>
          </a:p>
          <a:p>
            <a:pPr marL="914400" lvl="2" indent="-171450">
              <a:lnSpc>
                <a:spcPct val="80000"/>
              </a:lnSpc>
              <a:defRPr/>
            </a:pPr>
            <a:r>
              <a:rPr lang="en-US" sz="1400" dirty="0"/>
              <a:t>600 serious candidates</a:t>
            </a:r>
          </a:p>
          <a:p>
            <a:pPr marL="914400" lvl="2" indent="-171450">
              <a:lnSpc>
                <a:spcPct val="80000"/>
              </a:lnSpc>
              <a:defRPr/>
            </a:pPr>
            <a:r>
              <a:rPr lang="en-US" sz="1400" dirty="0"/>
              <a:t>3000 potentially eligible</a:t>
            </a:r>
          </a:p>
          <a:p>
            <a:pPr marL="515938" lvl="1" indent="-171450">
              <a:lnSpc>
                <a:spcPct val="80000"/>
              </a:lnSpc>
              <a:defRPr/>
            </a:pPr>
            <a:r>
              <a:rPr lang="en-US" sz="1600" dirty="0"/>
              <a:t>1998</a:t>
            </a:r>
          </a:p>
          <a:p>
            <a:pPr marL="914400" lvl="2" indent="-171450">
              <a:lnSpc>
                <a:spcPct val="80000"/>
              </a:lnSpc>
              <a:defRPr/>
            </a:pPr>
            <a:r>
              <a:rPr lang="en-US" sz="1400" dirty="0"/>
              <a:t>349 animals</a:t>
            </a:r>
          </a:p>
          <a:p>
            <a:pPr marL="914400" lvl="2" indent="-171450">
              <a:lnSpc>
                <a:spcPct val="80000"/>
              </a:lnSpc>
              <a:defRPr/>
            </a:pPr>
            <a:r>
              <a:rPr lang="en-US" sz="1400" dirty="0"/>
              <a:t>553 plants</a:t>
            </a:r>
          </a:p>
          <a:p>
            <a:pPr marL="914400" lvl="2" indent="-171450">
              <a:lnSpc>
                <a:spcPct val="80000"/>
              </a:lnSpc>
              <a:defRPr/>
            </a:pPr>
            <a:r>
              <a:rPr lang="en-US" sz="1400" dirty="0"/>
              <a:t>233 others are threatened</a:t>
            </a:r>
          </a:p>
          <a:p>
            <a:pPr marL="914400" lvl="2" indent="-171450">
              <a:lnSpc>
                <a:spcPct val="80000"/>
              </a:lnSpc>
              <a:defRPr/>
            </a:pPr>
            <a:r>
              <a:rPr lang="en-US" sz="1400" dirty="0"/>
              <a:t>8 removals; 18 upgrades</a:t>
            </a:r>
          </a:p>
          <a:p>
            <a:pPr marL="171450" indent="-171450">
              <a:lnSpc>
                <a:spcPct val="80000"/>
              </a:lnSpc>
              <a:defRPr/>
            </a:pPr>
            <a:endParaRPr lang="en-US" sz="1800" dirty="0"/>
          </a:p>
          <a:p>
            <a:pPr marL="171450" indent="-171450">
              <a:lnSpc>
                <a:spcPct val="80000"/>
              </a:lnSpc>
              <a:defRPr/>
            </a:pPr>
            <a:r>
              <a:rPr lang="en-US" sz="1800" dirty="0"/>
              <a:t>International Union for Conservation of Nature and Natural Resources</a:t>
            </a:r>
          </a:p>
          <a:p>
            <a:pPr marL="515938" lvl="1" indent="-171450">
              <a:lnSpc>
                <a:spcPct val="80000"/>
              </a:lnSpc>
              <a:defRPr/>
            </a:pPr>
            <a:r>
              <a:rPr lang="en-US" sz="1600" dirty="0"/>
              <a:t>In 1996, 5,205 species “threatened with extinction”</a:t>
            </a:r>
          </a:p>
        </p:txBody>
      </p:sp>
      <p:pic>
        <p:nvPicPr>
          <p:cNvPr id="15365" name="Picture 5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96092" y="4312944"/>
            <a:ext cx="4157708" cy="2187575"/>
          </a:xfrm>
        </p:spPr>
      </p:pic>
    </p:spTree>
    <p:extLst>
      <p:ext uri="{BB962C8B-B14F-4D97-AF65-F5344CB8AC3E}">
        <p14:creationId xmlns:p14="http://schemas.microsoft.com/office/powerpoint/2010/main" val="2202376881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Endangered Species Act (1973)</a:t>
            </a:r>
          </a:p>
        </p:txBody>
      </p:sp>
      <p:pic>
        <p:nvPicPr>
          <p:cNvPr id="1638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992" y="1471153"/>
            <a:ext cx="2722418" cy="1729047"/>
          </a:xfrm>
        </p:spPr>
      </p:pic>
      <p:sp>
        <p:nvSpPr>
          <p:cNvPr id="1638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90112" y="1365241"/>
            <a:ext cx="7324077" cy="533400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110000"/>
              </a:lnSpc>
              <a:defRPr/>
            </a:pPr>
            <a:r>
              <a:rPr lang="en-US" sz="2400" dirty="0"/>
              <a:t>Prohibits government agencies from authorizing, funding, or carrying out any activities that might harm an endangered species or it habitat</a:t>
            </a:r>
          </a:p>
          <a:p>
            <a:pPr eaLnBrk="1" hangingPunct="1">
              <a:lnSpc>
                <a:spcPct val="110000"/>
              </a:lnSpc>
              <a:defRPr/>
            </a:pPr>
            <a:endParaRPr lang="en-US" sz="2400" dirty="0"/>
          </a:p>
          <a:p>
            <a:pPr marL="342900" lvl="1" indent="-342900">
              <a:lnSpc>
                <a:spcPct val="110000"/>
              </a:lnSpc>
              <a:buFontTx/>
              <a:buChar char="•"/>
              <a:defRPr/>
            </a:pPr>
            <a:r>
              <a:rPr lang="en-US" dirty="0"/>
              <a:t>Prohibits private individual from “taking” an endangered species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sz="2000" dirty="0"/>
              <a:t>Taken means virtually any activity leading to harm</a:t>
            </a:r>
          </a:p>
          <a:p>
            <a:pPr eaLnBrk="1" hangingPunct="1">
              <a:lnSpc>
                <a:spcPct val="110000"/>
              </a:lnSpc>
              <a:buFontTx/>
              <a:buNone/>
              <a:defRPr/>
            </a:pPr>
            <a:endParaRPr lang="en-US" sz="2400" dirty="0"/>
          </a:p>
          <a:p>
            <a:pPr marL="342900" lvl="1" indent="-342900">
              <a:lnSpc>
                <a:spcPct val="110000"/>
              </a:lnSpc>
              <a:buFontTx/>
              <a:buChar char="•"/>
              <a:defRPr/>
            </a:pPr>
            <a:r>
              <a:rPr lang="en-US" sz="2000" dirty="0"/>
              <a:t>Habitat Conservation Plans—1982 Amendment allows the landowner of critical habitat to develop a plan (approved by FWS) in exchange for an incidental take permit</a:t>
            </a:r>
          </a:p>
          <a:p>
            <a:pPr eaLnBrk="1" hangingPunct="1">
              <a:lnSpc>
                <a:spcPct val="110000"/>
              </a:lnSpc>
              <a:defRPr/>
            </a:pPr>
            <a:endParaRPr lang="en-US" sz="2400" dirty="0"/>
          </a:p>
          <a:p>
            <a:pPr eaLnBrk="1" hangingPunct="1">
              <a:lnSpc>
                <a:spcPct val="110000"/>
              </a:lnSpc>
              <a:defRPr/>
            </a:pPr>
            <a:r>
              <a:rPr lang="en-US" sz="2400" dirty="0"/>
              <a:t>ESA and previous protection efforts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sz="2000" dirty="0"/>
              <a:t>Continues land purchase 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sz="2000" dirty="0"/>
              <a:t>Abandons “practicability” of benefit and cost analysis.</a:t>
            </a:r>
          </a:p>
          <a:p>
            <a:pPr lvl="1" eaLnBrk="1" hangingPunct="1">
              <a:lnSpc>
                <a:spcPct val="80000"/>
              </a:lnSpc>
              <a:defRPr/>
            </a:pPr>
            <a:endParaRPr lang="en-US" sz="2000" dirty="0"/>
          </a:p>
        </p:txBody>
      </p:sp>
      <p:pic>
        <p:nvPicPr>
          <p:cNvPr id="16389" name="Picture 5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95804" y="3891378"/>
            <a:ext cx="2536794" cy="2807863"/>
          </a:xfrm>
        </p:spPr>
      </p:pic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8502992" y="3179077"/>
            <a:ext cx="2743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dirty="0">
                <a:latin typeface="Garamond" pitchFamily="18" charset="0"/>
              </a:rPr>
              <a:t>The Snail Darter</a:t>
            </a:r>
          </a:p>
        </p:txBody>
      </p:sp>
    </p:spTree>
    <p:extLst>
      <p:ext uri="{BB962C8B-B14F-4D97-AF65-F5344CB8AC3E}">
        <p14:creationId xmlns:p14="http://schemas.microsoft.com/office/powerpoint/2010/main" val="1197958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274638"/>
            <a:ext cx="7772400" cy="792162"/>
          </a:xfrm>
        </p:spPr>
        <p:txBody>
          <a:bodyPr>
            <a:normAutofit fontScale="90000"/>
          </a:bodyPr>
          <a:lstStyle/>
          <a:p>
            <a:pPr marL="274320" indent="-274320" algn="ctr">
              <a:spcBef>
                <a:spcPts val="580"/>
              </a:spcBef>
              <a:defRPr/>
            </a:pPr>
            <a:r>
              <a:rPr lang="en-US" sz="3600" dirty="0">
                <a:latin typeface="+mn-lt"/>
              </a:rPr>
              <a:t>Uses and Challenges of Water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72357" y="1219200"/>
            <a:ext cx="6238043" cy="5105400"/>
          </a:xfrm>
        </p:spPr>
        <p:txBody>
          <a:bodyPr>
            <a:normAutofit fontScale="92500"/>
          </a:bodyPr>
          <a:lstStyle/>
          <a:p>
            <a:pPr marL="274320" indent="-274320">
              <a:spcBef>
                <a:spcPts val="580"/>
              </a:spcBef>
              <a:buFont typeface="Wingdings 2"/>
              <a:buChar char=""/>
              <a:defRPr/>
            </a:pPr>
            <a:r>
              <a:rPr lang="en-US" dirty="0">
                <a:latin typeface="+mn-lt"/>
              </a:rPr>
              <a:t>Bathing, drinking, municipal water supply, navigation, irrigation, fishing, sports</a:t>
            </a:r>
          </a:p>
          <a:p>
            <a:pPr marL="274320" indent="-274320">
              <a:spcBef>
                <a:spcPts val="580"/>
              </a:spcBef>
              <a:buFont typeface="Wingdings 2"/>
              <a:buChar char=""/>
              <a:defRPr/>
            </a:pPr>
            <a:endParaRPr lang="en-US" dirty="0">
              <a:latin typeface="+mn-lt"/>
            </a:endParaRPr>
          </a:p>
          <a:p>
            <a:pPr marL="274320" indent="-274320">
              <a:spcBef>
                <a:spcPts val="580"/>
              </a:spcBef>
              <a:buFont typeface="Wingdings 2"/>
              <a:buChar char=""/>
              <a:defRPr/>
            </a:pPr>
            <a:r>
              <a:rPr lang="en-US" dirty="0">
                <a:latin typeface="+mn-lt"/>
              </a:rPr>
              <a:t>Recipient of discharge of industrial effluent, municipal sewage and dumping of solid wastes.	</a:t>
            </a:r>
          </a:p>
          <a:p>
            <a:pPr marL="274320" indent="-274320">
              <a:spcBef>
                <a:spcPts val="580"/>
              </a:spcBef>
              <a:buFont typeface="Wingdings 2"/>
              <a:buChar char=""/>
              <a:defRPr/>
            </a:pPr>
            <a:endParaRPr lang="en-US" dirty="0"/>
          </a:p>
          <a:p>
            <a:pPr marL="274320" indent="-274320">
              <a:spcBef>
                <a:spcPts val="580"/>
              </a:spcBef>
              <a:buFont typeface="Wingdings 2"/>
              <a:buChar char=""/>
              <a:defRPr/>
            </a:pPr>
            <a:r>
              <a:rPr lang="en-US" dirty="0">
                <a:latin typeface="+mn-lt"/>
              </a:rPr>
              <a:t>Not only is there a limited supply of fresh water, but whatever is  available is often highly polluted</a:t>
            </a:r>
          </a:p>
          <a:p>
            <a:pPr marL="674370" lvl="1" indent="-274320">
              <a:spcBef>
                <a:spcPts val="580"/>
              </a:spcBef>
              <a:buFont typeface="Wingdings 2"/>
              <a:buChar char=""/>
              <a:defRPr/>
            </a:pPr>
            <a:r>
              <a:rPr lang="en-US" dirty="0"/>
              <a:t>Especially in the least developed countries.</a:t>
            </a:r>
          </a:p>
          <a:p>
            <a:pPr marL="674370" lvl="1" indent="-274320">
              <a:spcBef>
                <a:spcPts val="580"/>
              </a:spcBef>
              <a:buFont typeface="Wingdings 2"/>
              <a:buChar char=""/>
              <a:defRPr/>
            </a:pPr>
            <a:r>
              <a:rPr lang="en-US" dirty="0"/>
              <a:t>Often </a:t>
            </a:r>
            <a:r>
              <a:rPr lang="en-US" dirty="0">
                <a:latin typeface="+mn-lt"/>
              </a:rPr>
              <a:t>does not meet health safety standards (if standards exist)</a:t>
            </a:r>
          </a:p>
          <a:p>
            <a:pPr marL="274320" indent="-274320">
              <a:spcBef>
                <a:spcPts val="580"/>
              </a:spcBef>
              <a:buFont typeface="Wingdings 2"/>
              <a:buChar char=""/>
              <a:defRPr/>
            </a:pPr>
            <a:endParaRPr lang="en-US" dirty="0">
              <a:latin typeface="+mn-lt"/>
            </a:endParaRPr>
          </a:p>
        </p:txBody>
      </p:sp>
      <p:pic>
        <p:nvPicPr>
          <p:cNvPr id="23556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24820" y="2005137"/>
            <a:ext cx="4607794" cy="3285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19687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5"/>
          <p:cNvSpPr txBox="1">
            <a:spLocks noGrp="1"/>
          </p:cNvSpPr>
          <p:nvPr/>
        </p:nvSpPr>
        <p:spPr bwMode="auto">
          <a:xfrm>
            <a:off x="8077200" y="6278563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BBD961AE-15A6-4E0F-8CB3-07942F7D36A3}" type="slidenum">
              <a:rPr lang="en-US" sz="1200">
                <a:latin typeface="Tahoma" pitchFamily="34" charset="0"/>
              </a:rPr>
              <a:pPr algn="r" eaLnBrk="1" hangingPunct="1"/>
              <a:t>4</a:t>
            </a:fld>
            <a:endParaRPr lang="en-US" sz="1200">
              <a:latin typeface="Tahoma" pitchFamily="34" charset="0"/>
            </a:endParaRP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World Water Problems - Quantity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idx="1"/>
          </p:nvPr>
        </p:nvSpPr>
        <p:spPr>
          <a:xfrm>
            <a:off x="692727" y="1100403"/>
            <a:ext cx="10803856" cy="5433562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200" dirty="0"/>
              <a:t>“The availability of useful water will likely be the biggest constraint on world population growth in the near term.” (p. 190)</a:t>
            </a:r>
          </a:p>
          <a:p>
            <a:pPr eaLnBrk="1" hangingPunct="1">
              <a:lnSpc>
                <a:spcPct val="90000"/>
              </a:lnSpc>
            </a:pPr>
            <a:endParaRPr lang="en-US" sz="3200" dirty="0"/>
          </a:p>
          <a:p>
            <a:pPr eaLnBrk="1" hangingPunct="1">
              <a:lnSpc>
                <a:spcPct val="90000"/>
              </a:lnSpc>
            </a:pPr>
            <a:r>
              <a:rPr lang="en-US" sz="3200" dirty="0"/>
              <a:t>By 2025, 40% of the world’s population is expected to experience water shortages</a:t>
            </a:r>
          </a:p>
          <a:p>
            <a:pPr eaLnBrk="1" hangingPunct="1">
              <a:lnSpc>
                <a:spcPct val="90000"/>
              </a:lnSpc>
            </a:pPr>
            <a:endParaRPr lang="en-US" sz="3200" dirty="0"/>
          </a:p>
          <a:p>
            <a:pPr eaLnBrk="1" hangingPunct="1">
              <a:lnSpc>
                <a:spcPct val="90000"/>
              </a:lnSpc>
            </a:pPr>
            <a:r>
              <a:rPr lang="en-US" sz="3200" dirty="0"/>
              <a:t>Irrigation is a key to development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800" dirty="0"/>
              <a:t>Greater productivity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800" dirty="0"/>
              <a:t>40% of food is grown on the 17% of cropland that is irrigated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800" dirty="0"/>
              <a:t>Irrigation has been increasing (1970-1994)</a:t>
            </a:r>
          </a:p>
        </p:txBody>
      </p:sp>
    </p:spTree>
    <p:extLst>
      <p:ext uri="{BB962C8B-B14F-4D97-AF65-F5344CB8AC3E}">
        <p14:creationId xmlns:p14="http://schemas.microsoft.com/office/powerpoint/2010/main" val="67404684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5"/>
          <p:cNvSpPr txBox="1">
            <a:spLocks noGrp="1"/>
          </p:cNvSpPr>
          <p:nvPr/>
        </p:nvSpPr>
        <p:spPr bwMode="auto">
          <a:xfrm>
            <a:off x="8077200" y="6278563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6FF2ECB8-4086-4259-A3E5-8BED7EBA655C}" type="slidenum">
              <a:rPr lang="en-US" sz="1200">
                <a:latin typeface="Tahoma" pitchFamily="34" charset="0"/>
              </a:rPr>
              <a:pPr algn="r" eaLnBrk="1" hangingPunct="1"/>
              <a:t>5</a:t>
            </a:fld>
            <a:endParaRPr lang="en-US" sz="1200">
              <a:latin typeface="Tahoma" pitchFamily="34" charset="0"/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Water Use in the United States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idx="1"/>
          </p:nvPr>
        </p:nvSpPr>
        <p:spPr>
          <a:xfrm>
            <a:off x="861402" y="1202003"/>
            <a:ext cx="10661073" cy="5076560"/>
          </a:xfrm>
        </p:spPr>
        <p:txBody>
          <a:bodyPr>
            <a:no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3200" dirty="0"/>
              <a:t>Average per capita use of freshwater is ~1,252 gallons per day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One of the highest usage in the world.</a:t>
            </a:r>
          </a:p>
          <a:p>
            <a:pPr eaLnBrk="1" hangingPunct="1">
              <a:lnSpc>
                <a:spcPct val="80000"/>
              </a:lnSpc>
            </a:pPr>
            <a:endParaRPr lang="en-US" sz="3200" dirty="0"/>
          </a:p>
          <a:p>
            <a:pPr eaLnBrk="1" hangingPunct="1">
              <a:lnSpc>
                <a:spcPct val="80000"/>
              </a:lnSpc>
            </a:pPr>
            <a:r>
              <a:rPr lang="en-US" sz="3200" dirty="0"/>
              <a:t>Since 1900, per capita water use increased 650%</a:t>
            </a:r>
          </a:p>
          <a:p>
            <a:pPr lvl="1"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3200" dirty="0"/>
              <a:t>The majority of the water comes from surface water sources rather than ground water sources.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800" dirty="0"/>
              <a:t>Off-stream: Thermoelectric, agriculture, industry and mining, commercial, domestic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800" dirty="0"/>
              <a:t>In-stream: Hydropower, navigation, recreation, ecosystem support</a:t>
            </a:r>
          </a:p>
          <a:p>
            <a:pPr lvl="1"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In general, all of the uses have expanded over this period</a:t>
            </a:r>
          </a:p>
        </p:txBody>
      </p:sp>
    </p:spTree>
    <p:extLst>
      <p:ext uri="{BB962C8B-B14F-4D97-AF65-F5344CB8AC3E}">
        <p14:creationId xmlns:p14="http://schemas.microsoft.com/office/powerpoint/2010/main" val="322805536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92162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sz="3600" dirty="0">
                <a:latin typeface="+mn-lt"/>
              </a:rPr>
              <a:t>Water Quantity Challenges in India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sz="quarter" idx="1"/>
          </p:nvPr>
        </p:nvSpPr>
        <p:spPr>
          <a:xfrm>
            <a:off x="621437" y="1371600"/>
            <a:ext cx="11221375" cy="4648200"/>
          </a:xfrm>
        </p:spPr>
        <p:txBody>
          <a:bodyPr/>
          <a:lstStyle/>
          <a:p>
            <a:pPr eaLnBrk="1" hangingPunct="1">
              <a:buFont typeface="Wingdings 2" pitchFamily="18" charset="2"/>
              <a:buNone/>
            </a:pPr>
            <a:r>
              <a:rPr lang="en-US" dirty="0">
                <a:latin typeface="+mn-lt"/>
              </a:rPr>
              <a:t>	Water resources are being overexploited by the rapid growth of the population</a:t>
            </a:r>
          </a:p>
        </p:txBody>
      </p:sp>
      <p:pic>
        <p:nvPicPr>
          <p:cNvPr id="1229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63589" y="2258053"/>
            <a:ext cx="9309716" cy="446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3" name="TextBox 4"/>
          <p:cNvSpPr txBox="1">
            <a:spLocks noChangeArrowheads="1"/>
          </p:cNvSpPr>
          <p:nvPr/>
        </p:nvSpPr>
        <p:spPr bwMode="auto">
          <a:xfrm>
            <a:off x="4419600" y="6581775"/>
            <a:ext cx="342900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600">
                <a:latin typeface="Perpetua" pitchFamily="18" charset="0"/>
              </a:rPr>
              <a:t>Content source: Barua et. al., </a:t>
            </a:r>
            <a:r>
              <a:rPr lang="en-US" sz="600" i="1">
                <a:latin typeface="Perpetua" pitchFamily="18" charset="0"/>
              </a:rPr>
              <a:t>International Journal of Ecological Economics and Statistics</a:t>
            </a:r>
            <a:r>
              <a:rPr lang="en-US" sz="600">
                <a:latin typeface="Perpetua" pitchFamily="18" charset="0"/>
              </a:rPr>
              <a:t>, 2008</a:t>
            </a:r>
          </a:p>
        </p:txBody>
      </p:sp>
    </p:spTree>
    <p:extLst>
      <p:ext uri="{BB962C8B-B14F-4D97-AF65-F5344CB8AC3E}">
        <p14:creationId xmlns:p14="http://schemas.microsoft.com/office/powerpoint/2010/main" val="4097553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74638"/>
            <a:ext cx="5181600" cy="868362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dirty="0">
                <a:latin typeface="+mn-lt"/>
              </a:rPr>
              <a:t>Water &amp; Agriculture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sz="quarter" idx="1"/>
          </p:nvPr>
        </p:nvSpPr>
        <p:spPr>
          <a:xfrm>
            <a:off x="763479" y="1251751"/>
            <a:ext cx="11097087" cy="5149049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dirty="0"/>
              <a:t>45 million acres of US farmland is irrigated</a:t>
            </a:r>
          </a:p>
          <a:p>
            <a:pPr lvl="1" eaLnBrk="1" hangingPunct="1"/>
            <a:r>
              <a:rPr lang="en-US" dirty="0"/>
              <a:t>Often, government-facilitated access to water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84% of U.S. freshwater consumption is for irrigation</a:t>
            </a:r>
          </a:p>
          <a:p>
            <a:pPr lvl="1" eaLnBrk="1" hangingPunct="1"/>
            <a:r>
              <a:rPr lang="en-US" dirty="0"/>
              <a:t>15% of cropland is irrigated</a:t>
            </a:r>
          </a:p>
          <a:p>
            <a:pPr eaLnBrk="1" hangingPunct="1"/>
            <a:endParaRPr lang="en-US" dirty="0">
              <a:latin typeface="+mn-lt"/>
            </a:endParaRPr>
          </a:p>
          <a:p>
            <a:pPr eaLnBrk="1" hangingPunct="1"/>
            <a:r>
              <a:rPr lang="en-US" dirty="0">
                <a:latin typeface="+mn-lt"/>
              </a:rPr>
              <a:t>In India, irrigation has been emphasized during the Green Revolution, and now accounts for over 80% of water consumption.</a:t>
            </a:r>
          </a:p>
          <a:p>
            <a:pPr eaLnBrk="1" hangingPunct="1"/>
            <a:endParaRPr lang="en-US" dirty="0">
              <a:latin typeface="+mn-lt"/>
            </a:endParaRPr>
          </a:p>
          <a:p>
            <a:pPr eaLnBrk="1" hangingPunct="1"/>
            <a:r>
              <a:rPr lang="en-US" dirty="0">
                <a:latin typeface="+mn-lt"/>
              </a:rPr>
              <a:t>Ground water is diminishing, and the productivity gains in cereal production achieved in certain areas during the Green Revolution are now showing signs of decline or stagnation</a:t>
            </a:r>
          </a:p>
          <a:p>
            <a:pPr eaLnBrk="1" hangingPunct="1">
              <a:buFont typeface="Wingdings 2" pitchFamily="18" charset="2"/>
              <a:buNone/>
            </a:pPr>
            <a:endParaRPr lang="en-US" dirty="0">
              <a:latin typeface="+mn-lt"/>
            </a:endParaRPr>
          </a:p>
        </p:txBody>
      </p:sp>
      <p:pic>
        <p:nvPicPr>
          <p:cNvPr id="13316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75232" y="179324"/>
            <a:ext cx="3765463" cy="2359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8" name="TextBox 5"/>
          <p:cNvSpPr txBox="1">
            <a:spLocks noChangeArrowheads="1"/>
          </p:cNvSpPr>
          <p:nvPr/>
        </p:nvSpPr>
        <p:spPr bwMode="auto">
          <a:xfrm>
            <a:off x="4343400" y="6629401"/>
            <a:ext cx="3276600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700">
                <a:latin typeface="Perpetua" pitchFamily="18" charset="0"/>
              </a:rPr>
              <a:t>Content source: Shiferaw, et. al., ICRISAT Working Paper Series no. 17</a:t>
            </a:r>
          </a:p>
        </p:txBody>
      </p:sp>
    </p:spTree>
    <p:extLst>
      <p:ext uri="{BB962C8B-B14F-4D97-AF65-F5344CB8AC3E}">
        <p14:creationId xmlns:p14="http://schemas.microsoft.com/office/powerpoint/2010/main" val="1496260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0"/>
            <a:ext cx="7772400" cy="1143000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sz="3600" dirty="0">
                <a:latin typeface="+mn-lt"/>
              </a:rPr>
              <a:t>Water Quality 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sz="quarter" idx="1"/>
          </p:nvPr>
        </p:nvSpPr>
        <p:spPr>
          <a:xfrm>
            <a:off x="798990" y="1371600"/>
            <a:ext cx="9716610" cy="4876800"/>
          </a:xfrm>
        </p:spPr>
        <p:txBody>
          <a:bodyPr/>
          <a:lstStyle/>
          <a:p>
            <a:pPr eaLnBrk="1" hangingPunct="1">
              <a:buFont typeface="Wingdings 2" pitchFamily="18" charset="2"/>
              <a:buNone/>
            </a:pPr>
            <a:r>
              <a:rPr lang="en-US" dirty="0">
                <a:latin typeface="+mn-lt"/>
              </a:rPr>
              <a:t>	Rivers in India are the lifelines of the majority of people in cities, towns and villages</a:t>
            </a:r>
          </a:p>
          <a:p>
            <a:pPr eaLnBrk="1" hangingPunct="1">
              <a:buFont typeface="Wingdings 2" pitchFamily="18" charset="2"/>
              <a:buNone/>
            </a:pPr>
            <a:endParaRPr lang="en-US" dirty="0">
              <a:latin typeface="+mn-lt"/>
            </a:endParaRPr>
          </a:p>
          <a:p>
            <a:pPr eaLnBrk="1" hangingPunct="1">
              <a:buFont typeface="Wingdings 2" pitchFamily="18" charset="2"/>
              <a:buNone/>
            </a:pPr>
            <a:r>
              <a:rPr lang="en-US" dirty="0">
                <a:latin typeface="+mn-lt"/>
              </a:rPr>
              <a:t>	Most rivers are considered to be sacred</a:t>
            </a:r>
          </a:p>
          <a:p>
            <a:pPr eaLnBrk="1" hangingPunct="1">
              <a:buFont typeface="Wingdings 2" pitchFamily="18" charset="2"/>
              <a:buNone/>
            </a:pPr>
            <a:endParaRPr lang="en-US" dirty="0">
              <a:latin typeface="+mn-lt"/>
            </a:endParaRPr>
          </a:p>
        </p:txBody>
      </p:sp>
      <p:pic>
        <p:nvPicPr>
          <p:cNvPr id="22532" name="Picture 1"/>
          <p:cNvPicPr>
            <a:picLocks noChangeAspect="1" noChangeArrowheads="1"/>
          </p:cNvPicPr>
          <p:nvPr/>
        </p:nvPicPr>
        <p:blipFill>
          <a:blip r:embed="rId3" cstate="print"/>
          <a:srcRect l="3571" t="4762" r="3571" b="14285"/>
          <a:stretch>
            <a:fillRect/>
          </a:stretch>
        </p:blipFill>
        <p:spPr bwMode="auto">
          <a:xfrm>
            <a:off x="4319726" y="3388309"/>
            <a:ext cx="4960354" cy="3243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59986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274638"/>
            <a:ext cx="7772400" cy="792162"/>
          </a:xfrm>
        </p:spPr>
        <p:txBody>
          <a:bodyPr>
            <a:normAutofit/>
          </a:bodyPr>
          <a:lstStyle/>
          <a:p>
            <a:pPr marL="274320" indent="-274320" algn="ctr">
              <a:spcBef>
                <a:spcPts val="580"/>
              </a:spcBef>
              <a:defRPr/>
            </a:pPr>
            <a:r>
              <a:rPr lang="en-US" sz="3600" dirty="0">
                <a:latin typeface="+mn-lt"/>
              </a:rPr>
              <a:t>Case study: The Ganges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876800" y="1066800"/>
            <a:ext cx="7010400" cy="5410200"/>
          </a:xfrm>
        </p:spPr>
        <p:txBody>
          <a:bodyPr>
            <a:normAutofit lnSpcReduction="10000"/>
          </a:bodyPr>
          <a:lstStyle/>
          <a:p>
            <a:pPr marL="274320" indent="-274320">
              <a:spcBef>
                <a:spcPts val="580"/>
              </a:spcBef>
              <a:buFont typeface="Wingdings 2"/>
              <a:buChar char=""/>
              <a:defRPr/>
            </a:pPr>
            <a:endParaRPr lang="en-US" dirty="0">
              <a:latin typeface="+mn-lt"/>
            </a:endParaRPr>
          </a:p>
          <a:p>
            <a:pPr marL="274320" indent="-274320">
              <a:spcBef>
                <a:spcPts val="580"/>
              </a:spcBef>
              <a:buFont typeface="Wingdings 2"/>
              <a:buChar char=""/>
              <a:defRPr/>
            </a:pPr>
            <a:r>
              <a:rPr lang="en-US" dirty="0">
                <a:latin typeface="+mn-lt"/>
              </a:rPr>
              <a:t>Rituals in the Ganges river involve bathing and drinking the water daily</a:t>
            </a:r>
          </a:p>
          <a:p>
            <a:pPr marL="274320" indent="-274320">
              <a:spcBef>
                <a:spcPts val="580"/>
              </a:spcBef>
              <a:buFont typeface="Wingdings 2"/>
              <a:buChar char=""/>
              <a:defRPr/>
            </a:pPr>
            <a:endParaRPr lang="en-US" dirty="0">
              <a:latin typeface="+mn-lt"/>
            </a:endParaRPr>
          </a:p>
          <a:p>
            <a:pPr marL="274320" indent="-274320">
              <a:spcBef>
                <a:spcPts val="580"/>
              </a:spcBef>
              <a:buFont typeface="Wingdings 2"/>
              <a:buChar char=""/>
              <a:defRPr/>
            </a:pPr>
            <a:r>
              <a:rPr lang="en-US" dirty="0">
                <a:latin typeface="+mn-lt"/>
              </a:rPr>
              <a:t>Official standards: water containing more than </a:t>
            </a:r>
            <a:r>
              <a:rPr lang="en-US" b="1" dirty="0">
                <a:latin typeface="+mn-lt"/>
              </a:rPr>
              <a:t>500 fecal </a:t>
            </a:r>
            <a:r>
              <a:rPr lang="en-US" b="1" dirty="0" err="1">
                <a:latin typeface="+mn-lt"/>
              </a:rPr>
              <a:t>coliform</a:t>
            </a:r>
            <a:r>
              <a:rPr lang="en-US" b="1" dirty="0">
                <a:latin typeface="+mn-lt"/>
              </a:rPr>
              <a:t> bacteria per 100ml</a:t>
            </a:r>
            <a:r>
              <a:rPr lang="en-US" dirty="0">
                <a:latin typeface="+mn-lt"/>
              </a:rPr>
              <a:t> is considered unsafe for bathing</a:t>
            </a:r>
          </a:p>
          <a:p>
            <a:pPr marL="274320" indent="-274320">
              <a:spcBef>
                <a:spcPts val="580"/>
              </a:spcBef>
              <a:buFont typeface="Wingdings 2"/>
              <a:buChar char=""/>
              <a:defRPr/>
            </a:pPr>
            <a:endParaRPr lang="en-US" dirty="0">
              <a:latin typeface="+mn-lt"/>
            </a:endParaRPr>
          </a:p>
          <a:p>
            <a:pPr marL="274320" indent="-274320">
              <a:spcBef>
                <a:spcPts val="580"/>
              </a:spcBef>
              <a:buFont typeface="Wingdings 2"/>
              <a:buChar char=""/>
              <a:defRPr/>
            </a:pPr>
            <a:r>
              <a:rPr lang="en-US" dirty="0">
                <a:latin typeface="+mn-lt"/>
              </a:rPr>
              <a:t>The Ganges contains </a:t>
            </a:r>
            <a:r>
              <a:rPr lang="en-US" b="1" dirty="0">
                <a:latin typeface="+mn-lt"/>
              </a:rPr>
              <a:t>60,000 bacteria per 100ml</a:t>
            </a:r>
          </a:p>
          <a:p>
            <a:pPr marL="274320" indent="-274320">
              <a:spcBef>
                <a:spcPts val="580"/>
              </a:spcBef>
              <a:buFont typeface="Wingdings 2"/>
              <a:buChar char=""/>
              <a:defRPr/>
            </a:pPr>
            <a:endParaRPr lang="en-US" dirty="0">
              <a:latin typeface="+mn-lt"/>
            </a:endParaRPr>
          </a:p>
          <a:p>
            <a:pPr marL="274320" indent="-274320">
              <a:spcBef>
                <a:spcPts val="580"/>
              </a:spcBef>
              <a:buFont typeface="Wingdings 2"/>
              <a:buChar char=""/>
              <a:defRPr/>
            </a:pPr>
            <a:r>
              <a:rPr lang="en-US" dirty="0">
                <a:latin typeface="+mn-lt"/>
              </a:rPr>
              <a:t>Consuming this water has the potential to cause typhoid, polio, and jaundice, among other water borne ailments</a:t>
            </a:r>
          </a:p>
        </p:txBody>
      </p:sp>
      <p:pic>
        <p:nvPicPr>
          <p:cNvPr id="24580" name="Picture 1"/>
          <p:cNvPicPr>
            <a:picLocks noChangeAspect="1" noChangeArrowheads="1"/>
          </p:cNvPicPr>
          <p:nvPr/>
        </p:nvPicPr>
        <p:blipFill>
          <a:blip r:embed="rId3" cstate="print"/>
          <a:srcRect b="13979"/>
          <a:stretch>
            <a:fillRect/>
          </a:stretch>
        </p:blipFill>
        <p:spPr bwMode="auto">
          <a:xfrm>
            <a:off x="923278" y="1200498"/>
            <a:ext cx="3839222" cy="2457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23278" y="3771900"/>
            <a:ext cx="3839222" cy="2561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3" name="TextBox 6"/>
          <p:cNvSpPr txBox="1">
            <a:spLocks noChangeArrowheads="1"/>
          </p:cNvSpPr>
          <p:nvPr/>
        </p:nvSpPr>
        <p:spPr bwMode="auto">
          <a:xfrm>
            <a:off x="1828800" y="6477001"/>
            <a:ext cx="1524000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700" dirty="0" err="1">
                <a:latin typeface="Perpetua" pitchFamily="18" charset="0"/>
              </a:rPr>
              <a:t>Daylife.com</a:t>
            </a:r>
            <a:endParaRPr lang="en-US" sz="700" dirty="0">
              <a:latin typeface="Perpetua" pitchFamily="18" charset="0"/>
            </a:endParaRPr>
          </a:p>
        </p:txBody>
      </p:sp>
      <p:sp>
        <p:nvSpPr>
          <p:cNvPr id="24584" name="TextBox 7"/>
          <p:cNvSpPr txBox="1">
            <a:spLocks noChangeArrowheads="1"/>
          </p:cNvSpPr>
          <p:nvPr/>
        </p:nvSpPr>
        <p:spPr bwMode="auto">
          <a:xfrm>
            <a:off x="4267200" y="6657976"/>
            <a:ext cx="4572000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700">
                <a:latin typeface="Perpetua" pitchFamily="18" charset="0"/>
              </a:rPr>
              <a:t>“Up to their necks in it; India and pollution,” </a:t>
            </a:r>
            <a:r>
              <a:rPr lang="en-US" sz="700" u="sng">
                <a:latin typeface="Perpetua" pitchFamily="18" charset="0"/>
              </a:rPr>
              <a:t>The Economist</a:t>
            </a:r>
            <a:r>
              <a:rPr lang="en-US" sz="700">
                <a:latin typeface="Perpetua" pitchFamily="18" charset="0"/>
              </a:rPr>
              <a:t>, July 29, 2008</a:t>
            </a:r>
          </a:p>
        </p:txBody>
      </p:sp>
    </p:spTree>
    <p:extLst>
      <p:ext uri="{BB962C8B-B14F-4D97-AF65-F5344CB8AC3E}">
        <p14:creationId xmlns:p14="http://schemas.microsoft.com/office/powerpoint/2010/main" val="3205090836"/>
      </p:ext>
    </p:extLst>
  </p:cSld>
  <p:clrMapOvr>
    <a:masterClrMapping/>
  </p:clrMapOvr>
</p:sld>
</file>

<file path=ppt/theme/theme1.xml><?xml version="1.0" encoding="utf-8"?>
<a:theme xmlns:a="http://schemas.openxmlformats.org/drawingml/2006/main" name="Theme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EC Final" id="{6D5C0D4E-686E-4FF2-836B-47B1FA62D1BC}" vid="{F622C1B2-A808-4B52-819C-88E430BA9E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APEC Final[1]</Template>
  <TotalTime>184</TotalTime>
  <Words>1835</Words>
  <Application>Microsoft Office PowerPoint</Application>
  <PresentationFormat>Widescreen</PresentationFormat>
  <Paragraphs>278</Paragraphs>
  <Slides>24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Arial</vt:lpstr>
      <vt:lpstr>Calibri</vt:lpstr>
      <vt:lpstr>Calibri Light</vt:lpstr>
      <vt:lpstr>Cambria</vt:lpstr>
      <vt:lpstr>Garamond</vt:lpstr>
      <vt:lpstr>Perpetua</vt:lpstr>
      <vt:lpstr>Tahoma</vt:lpstr>
      <vt:lpstr>Times New Roman</vt:lpstr>
      <vt:lpstr>Wingdings</vt:lpstr>
      <vt:lpstr>Wingdings 2</vt:lpstr>
      <vt:lpstr>Theme3</vt:lpstr>
      <vt:lpstr>APEC 100 Sustainable Development</vt:lpstr>
      <vt:lpstr>Global Water “Reserves”</vt:lpstr>
      <vt:lpstr>Uses and Challenges of Water Resources</vt:lpstr>
      <vt:lpstr>World Water Problems - Quantity</vt:lpstr>
      <vt:lpstr>Water Use in the United States</vt:lpstr>
      <vt:lpstr>Water Quantity Challenges in India</vt:lpstr>
      <vt:lpstr>Water &amp; Agriculture</vt:lpstr>
      <vt:lpstr>Water Quality </vt:lpstr>
      <vt:lpstr>Case study: The Ganges</vt:lpstr>
      <vt:lpstr>Point vs. Nonpoint Sources</vt:lpstr>
      <vt:lpstr>Watershed Management</vt:lpstr>
      <vt:lpstr>Forest Lands  &amp; Biodiversity</vt:lpstr>
      <vt:lpstr>Issues in Sustainable Forestry</vt:lpstr>
      <vt:lpstr>Forest Management: Goals</vt:lpstr>
      <vt:lpstr>Forest Land Cover in the U.S.</vt:lpstr>
      <vt:lpstr>PowerPoint Presentation</vt:lpstr>
      <vt:lpstr>Timberland</vt:lpstr>
      <vt:lpstr>Forest Protection</vt:lpstr>
      <vt:lpstr>Forest Management - The Need for Change</vt:lpstr>
      <vt:lpstr>Clear Cutting of Forests</vt:lpstr>
      <vt:lpstr>Biodiversity</vt:lpstr>
      <vt:lpstr>Loss of Biodiversity</vt:lpstr>
      <vt:lpstr>Endangered Species Policy</vt:lpstr>
      <vt:lpstr>Endangered Species Act (1973)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Kent Messer</dc:creator>
  <cp:lastModifiedBy>Jennifer Egan</cp:lastModifiedBy>
  <cp:revision>20</cp:revision>
  <dcterms:created xsi:type="dcterms:W3CDTF">2016-08-11T13:37:55Z</dcterms:created>
  <dcterms:modified xsi:type="dcterms:W3CDTF">2017-02-21T18:16:17Z</dcterms:modified>
</cp:coreProperties>
</file>